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6" r:id="rId6"/>
  </p:sldMasterIdLst>
  <p:notesMasterIdLst>
    <p:notesMasterId r:id="rId38"/>
  </p:notesMasterIdLst>
  <p:sldIdLst>
    <p:sldId id="320" r:id="rId7"/>
    <p:sldId id="261" r:id="rId8"/>
    <p:sldId id="357" r:id="rId9"/>
    <p:sldId id="348" r:id="rId10"/>
    <p:sldId id="5044" r:id="rId11"/>
    <p:sldId id="347" r:id="rId12"/>
    <p:sldId id="350" r:id="rId13"/>
    <p:sldId id="5046" r:id="rId14"/>
    <p:sldId id="5045" r:id="rId15"/>
    <p:sldId id="264" r:id="rId16"/>
    <p:sldId id="334" r:id="rId17"/>
    <p:sldId id="356" r:id="rId18"/>
    <p:sldId id="336" r:id="rId19"/>
    <p:sldId id="344" r:id="rId20"/>
    <p:sldId id="337" r:id="rId21"/>
    <p:sldId id="323" r:id="rId22"/>
    <p:sldId id="339" r:id="rId23"/>
    <p:sldId id="340" r:id="rId24"/>
    <p:sldId id="324" r:id="rId25"/>
    <p:sldId id="341" r:id="rId26"/>
    <p:sldId id="325" r:id="rId27"/>
    <p:sldId id="352" r:id="rId28"/>
    <p:sldId id="326" r:id="rId29"/>
    <p:sldId id="327" r:id="rId30"/>
    <p:sldId id="328" r:id="rId31"/>
    <p:sldId id="331" r:id="rId32"/>
    <p:sldId id="329" r:id="rId33"/>
    <p:sldId id="355" r:id="rId34"/>
    <p:sldId id="343" r:id="rId35"/>
    <p:sldId id="333" r:id="rId36"/>
    <p:sldId id="3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97DC02-7170-3642-41A8-6C1597BF7B32}" name="Charlotte Lewis" initials="CL" userId="S::charlotte.lewis@ageing-better.org.uk::d170bf07-be88-470a-8292-2ab130d9849e" providerId="AD"/>
  <p188:author id="{91CAFD31-AE09-2A78-13DE-E93D86E45211}" name="Aideen Young" initials="AY" userId="S::Aideen.Young@ageing-better.org.uk::07b1c6f0-e729-48bc-b659-910a45fd63a1" providerId="AD"/>
  <p188:author id="{E1791F97-0B59-256B-0BE7-95C38E0E9D06}" name="Brell Wilson-Morris" initials="BW" userId="S::brell.wilson-morris@ageing-better.org.uk::3ca4a220-123b-4285-b4ef-4d121b7cf0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598"/>
    <a:srgbClr val="CDBEDB"/>
    <a:srgbClr val="00216E"/>
    <a:srgbClr val="4A4A49"/>
    <a:srgbClr val="F7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6A905-900E-4F5C-A8D6-EA49191024CC}" v="585" dt="2025-07-10T15:54:44.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546AD-9A75-4540-BD84-FC43D62A4D33}" type="datetimeFigureOut">
              <a:rPr lang="en-GB" smtClean="0"/>
              <a:t>17/07/2025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EC250-0BEC-40BE-A50D-7A78C0D32C3D}" type="slidenum">
              <a:rPr lang="en-GB" smtClean="0"/>
              <a:t>‹#›</a:t>
            </a:fld>
            <a:endParaRPr lang="en-GB"/>
          </a:p>
        </p:txBody>
      </p:sp>
    </p:spTree>
    <p:extLst>
      <p:ext uri="{BB962C8B-B14F-4D97-AF65-F5344CB8AC3E}">
        <p14:creationId xmlns:p14="http://schemas.microsoft.com/office/powerpoint/2010/main" val="189733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a:t>
            </a:fld>
            <a:endParaRPr lang="en-GB"/>
          </a:p>
        </p:txBody>
      </p:sp>
    </p:spTree>
    <p:extLst>
      <p:ext uri="{BB962C8B-B14F-4D97-AF65-F5344CB8AC3E}">
        <p14:creationId xmlns:p14="http://schemas.microsoft.com/office/powerpoint/2010/main" val="96920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27</a:t>
            </a:fld>
            <a:endParaRPr lang="en-GB"/>
          </a:p>
        </p:txBody>
      </p:sp>
    </p:spTree>
    <p:extLst>
      <p:ext uri="{BB962C8B-B14F-4D97-AF65-F5344CB8AC3E}">
        <p14:creationId xmlns:p14="http://schemas.microsoft.com/office/powerpoint/2010/main" val="156547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29</a:t>
            </a:fld>
            <a:endParaRPr lang="en-GB"/>
          </a:p>
        </p:txBody>
      </p:sp>
    </p:spTree>
    <p:extLst>
      <p:ext uri="{BB962C8B-B14F-4D97-AF65-F5344CB8AC3E}">
        <p14:creationId xmlns:p14="http://schemas.microsoft.com/office/powerpoint/2010/main" val="266437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30</a:t>
            </a:fld>
            <a:endParaRPr lang="en-GB"/>
          </a:p>
        </p:txBody>
      </p:sp>
    </p:spTree>
    <p:extLst>
      <p:ext uri="{BB962C8B-B14F-4D97-AF65-F5344CB8AC3E}">
        <p14:creationId xmlns:p14="http://schemas.microsoft.com/office/powerpoint/2010/main" val="86723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6</a:t>
            </a:fld>
            <a:endParaRPr lang="en-GB"/>
          </a:p>
        </p:txBody>
      </p:sp>
    </p:spTree>
    <p:extLst>
      <p:ext uri="{BB962C8B-B14F-4D97-AF65-F5344CB8AC3E}">
        <p14:creationId xmlns:p14="http://schemas.microsoft.com/office/powerpoint/2010/main" val="38971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7</a:t>
            </a:fld>
            <a:endParaRPr lang="en-GB"/>
          </a:p>
        </p:txBody>
      </p:sp>
    </p:spTree>
    <p:extLst>
      <p:ext uri="{BB962C8B-B14F-4D97-AF65-F5344CB8AC3E}">
        <p14:creationId xmlns:p14="http://schemas.microsoft.com/office/powerpoint/2010/main" val="388452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4CD1-1913-5C56-B34D-8DD91453B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8DAF6-9D41-4BE1-A24A-8EE2DE8C1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C81F9-E260-020D-E432-A73E81CF9F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4E4D499-1686-27C8-CAA7-E920BB96FA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68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10</a:t>
            </a:fld>
            <a:endParaRPr lang="en-GB"/>
          </a:p>
        </p:txBody>
      </p:sp>
    </p:spTree>
    <p:extLst>
      <p:ext uri="{BB962C8B-B14F-4D97-AF65-F5344CB8AC3E}">
        <p14:creationId xmlns:p14="http://schemas.microsoft.com/office/powerpoint/2010/main" val="129240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11</a:t>
            </a:fld>
            <a:endParaRPr lang="en-GB"/>
          </a:p>
        </p:txBody>
      </p:sp>
    </p:spTree>
    <p:extLst>
      <p:ext uri="{BB962C8B-B14F-4D97-AF65-F5344CB8AC3E}">
        <p14:creationId xmlns:p14="http://schemas.microsoft.com/office/powerpoint/2010/main" val="152452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12</a:t>
            </a:fld>
            <a:endParaRPr lang="en-GB"/>
          </a:p>
        </p:txBody>
      </p:sp>
    </p:spTree>
    <p:extLst>
      <p:ext uri="{BB962C8B-B14F-4D97-AF65-F5344CB8AC3E}">
        <p14:creationId xmlns:p14="http://schemas.microsoft.com/office/powerpoint/2010/main" val="98270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13</a:t>
            </a:fld>
            <a:endParaRPr lang="en-GB"/>
          </a:p>
        </p:txBody>
      </p:sp>
    </p:spTree>
    <p:extLst>
      <p:ext uri="{BB962C8B-B14F-4D97-AF65-F5344CB8AC3E}">
        <p14:creationId xmlns:p14="http://schemas.microsoft.com/office/powerpoint/2010/main" val="333792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17</a:t>
            </a:fld>
            <a:endParaRPr lang="en-GB"/>
          </a:p>
        </p:txBody>
      </p:sp>
    </p:spTree>
    <p:extLst>
      <p:ext uri="{BB962C8B-B14F-4D97-AF65-F5344CB8AC3E}">
        <p14:creationId xmlns:p14="http://schemas.microsoft.com/office/powerpoint/2010/main" val="73261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6.sv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a:t>Click to edit Master title style</a:t>
            </a:r>
            <a:br>
              <a:rPr lang="en-US"/>
            </a:b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879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68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28338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A6BB-1160-CD1D-FDBA-C19DF220A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AB1A51-B0B6-4D24-41AE-135482205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988109-885A-AC2E-742A-844CBFCBA512}"/>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5" name="Footer Placeholder 4">
            <a:extLst>
              <a:ext uri="{FF2B5EF4-FFF2-40B4-BE49-F238E27FC236}">
                <a16:creationId xmlns:a16="http://schemas.microsoft.com/office/drawing/2014/main" id="{69D0140C-991A-2695-B1C9-7176B2579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C826B-6684-D25A-FC44-F5D0C2037510}"/>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16109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C77C-B8E0-AD45-068B-042AE4B818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E651F2-9724-C413-B044-77FD131ED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E07B60-7C9C-C478-F64B-A33D807E70E7}"/>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5" name="Footer Placeholder 4">
            <a:extLst>
              <a:ext uri="{FF2B5EF4-FFF2-40B4-BE49-F238E27FC236}">
                <a16:creationId xmlns:a16="http://schemas.microsoft.com/office/drawing/2014/main" id="{4E5243E3-D8DC-FB34-BF43-D22E445FF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E3639F-3584-E207-D561-8CB0DD246DCF}"/>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3748490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559A-F96C-FD4A-F932-3A965CC2D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369232-C7AD-DD8F-5FA7-78CB0B440B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C4DA6-A854-3132-6703-0BB6A29077A6}"/>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5" name="Footer Placeholder 4">
            <a:extLst>
              <a:ext uri="{FF2B5EF4-FFF2-40B4-BE49-F238E27FC236}">
                <a16:creationId xmlns:a16="http://schemas.microsoft.com/office/drawing/2014/main" id="{C1270764-EE37-2C40-6340-9BDA59C77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02C64-7F55-0E83-5D61-4BC33F7921B1}"/>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1176836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22CA-3836-276E-3253-A6787DA66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36BE1B-0226-9855-D5C2-CDE302B28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B3F8F-8E93-9C51-C949-9DE7168184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68064E-6F79-3744-A277-C1ED90BE5FB7}"/>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6" name="Footer Placeholder 5">
            <a:extLst>
              <a:ext uri="{FF2B5EF4-FFF2-40B4-BE49-F238E27FC236}">
                <a16:creationId xmlns:a16="http://schemas.microsoft.com/office/drawing/2014/main" id="{AE9EDA9F-929E-BDD7-C235-8E8750DAD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14FE7B-E82F-0105-4205-09FC47353580}"/>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5341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A523-A5FC-96AF-5A14-B6BDBC29EE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67AEC0-67FC-EAA7-3DD7-A0BF43C30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1861C-4172-19A0-0C3B-3E6BB1218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6B2B9B-014C-97FA-52F8-B9CFE4187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522AE-2706-CF86-FD98-51B41DBBB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038F3B-7677-7D48-28F3-C84A160B70AB}"/>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8" name="Footer Placeholder 7">
            <a:extLst>
              <a:ext uri="{FF2B5EF4-FFF2-40B4-BE49-F238E27FC236}">
                <a16:creationId xmlns:a16="http://schemas.microsoft.com/office/drawing/2014/main" id="{76CB0C94-630B-6B85-DD3C-29675D1660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61F0E9-5100-7BEC-3BA6-8E207F56E972}"/>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85245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5400-BBE3-4A91-1F30-FE76067C34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58169A-2A99-2691-2D0D-235B033A7196}"/>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4" name="Footer Placeholder 3">
            <a:extLst>
              <a:ext uri="{FF2B5EF4-FFF2-40B4-BE49-F238E27FC236}">
                <a16:creationId xmlns:a16="http://schemas.microsoft.com/office/drawing/2014/main" id="{DBB07F29-A370-E79B-6A6F-515A30A833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11994-F11A-759C-3BD5-636C5FBEC9E8}"/>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3167200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B02BD-1D80-3C19-30D0-595D00976B30}"/>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3" name="Footer Placeholder 2">
            <a:extLst>
              <a:ext uri="{FF2B5EF4-FFF2-40B4-BE49-F238E27FC236}">
                <a16:creationId xmlns:a16="http://schemas.microsoft.com/office/drawing/2014/main" id="{B1F29D56-1D80-1CE9-DB53-919650103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CD2B2A-9B59-71BE-11F8-5584B23F9DED}"/>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1525873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5365-782D-481F-15EA-6CD9A6EAF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F3FCF8-46BF-A871-CA6F-DB873D5C4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1E6187-5819-60DD-4B70-DCF95B504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3CD99-9DBB-1A7C-F8CE-C39E584C9760}"/>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6" name="Footer Placeholder 5">
            <a:extLst>
              <a:ext uri="{FF2B5EF4-FFF2-40B4-BE49-F238E27FC236}">
                <a16:creationId xmlns:a16="http://schemas.microsoft.com/office/drawing/2014/main" id="{7A786FC9-457B-F69F-5286-217D7F081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569F5-50F3-6518-9FD5-E41CF46E40B8}"/>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4131950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1C5C-6B1F-B501-3E5B-11D2A9D33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92DD6C-AA56-B750-9B7B-2DD0BF39E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B22E3A-B1A4-422E-FCB2-1FAD091FA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DB3AF-E38B-D2A5-0F4D-AB169EBF3BA5}"/>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6" name="Footer Placeholder 5">
            <a:extLst>
              <a:ext uri="{FF2B5EF4-FFF2-40B4-BE49-F238E27FC236}">
                <a16:creationId xmlns:a16="http://schemas.microsoft.com/office/drawing/2014/main" id="{26723911-E23E-4187-164D-7A47FA82D7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8B1F88-2FAB-DE63-420B-2884A398DA1A}"/>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50328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457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2190-4186-5817-1C71-1B1F510BAC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0F1E89-7477-D171-F02D-E52A97B91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1AD62-EC01-D81C-B916-41CBADF9B1A0}"/>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5" name="Footer Placeholder 4">
            <a:extLst>
              <a:ext uri="{FF2B5EF4-FFF2-40B4-BE49-F238E27FC236}">
                <a16:creationId xmlns:a16="http://schemas.microsoft.com/office/drawing/2014/main" id="{E0EEE985-ACF8-4B7F-3075-2AEB41FA5E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24556C-F687-0D69-C6CE-B828C5CB415B}"/>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82576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E648BA-9E5A-E010-0B83-3821B58852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5BFF63-4682-EFD0-13BD-8F128DB1DE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F98B4-B176-C8A9-B770-B7FE469C9DCD}"/>
              </a:ext>
            </a:extLst>
          </p:cNvPr>
          <p:cNvSpPr>
            <a:spLocks noGrp="1"/>
          </p:cNvSpPr>
          <p:nvPr>
            <p:ph type="dt" sz="half" idx="10"/>
          </p:nvPr>
        </p:nvSpPr>
        <p:spPr/>
        <p:txBody>
          <a:bodyPr/>
          <a:lstStyle/>
          <a:p>
            <a:fld id="{F44D97EE-98D2-4013-9616-252E443EF3B5}" type="datetimeFigureOut">
              <a:rPr lang="en-GB" smtClean="0"/>
              <a:t>17/07/2025</a:t>
            </a:fld>
            <a:endParaRPr lang="en-GB"/>
          </a:p>
        </p:txBody>
      </p:sp>
      <p:sp>
        <p:nvSpPr>
          <p:cNvPr id="5" name="Footer Placeholder 4">
            <a:extLst>
              <a:ext uri="{FF2B5EF4-FFF2-40B4-BE49-F238E27FC236}">
                <a16:creationId xmlns:a16="http://schemas.microsoft.com/office/drawing/2014/main" id="{5E7EFE1D-8FA3-5C42-45A1-DFB448CB4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F77B2-1DEA-427D-A8C7-D71C126F3191}"/>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71025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010027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6154098"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b="1">
                <a:solidFill>
                  <a:srgbClr val="F7EFD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rgbClr val="F7EFDA"/>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589B0034-0541-C0AF-FA9B-D67450BB5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07161"/>
            <a:ext cx="3063246" cy="726949"/>
          </a:xfrm>
          <a:prstGeom prst="rect">
            <a:avLst/>
          </a:prstGeom>
        </p:spPr>
      </p:pic>
      <p:sp>
        <p:nvSpPr>
          <p:cNvPr id="4" name="Graphic 7">
            <a:extLst>
              <a:ext uri="{FF2B5EF4-FFF2-40B4-BE49-F238E27FC236}">
                <a16:creationId xmlns:a16="http://schemas.microsoft.com/office/drawing/2014/main" id="{E51E05D6-AC23-1BB0-76E9-61D6250FACD2}"/>
              </a:ext>
            </a:extLst>
          </p:cNvPr>
          <p:cNvSpPr/>
          <p:nvPr/>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7" name="Picture Placeholder 13">
            <a:extLst>
              <a:ext uri="{FF2B5EF4-FFF2-40B4-BE49-F238E27FC236}">
                <a16:creationId xmlns:a16="http://schemas.microsoft.com/office/drawing/2014/main" id="{CE47FF30-FE1F-E017-4BFE-C383A5398FD4}"/>
              </a:ext>
            </a:extLst>
          </p:cNvPr>
          <p:cNvSpPr>
            <a:spLocks noGrp="1"/>
          </p:cNvSpPr>
          <p:nvPr>
            <p:ph type="pic" sz="quarter" idx="11"/>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8" name="Straight Connector 7">
            <a:extLst>
              <a:ext uri="{FF2B5EF4-FFF2-40B4-BE49-F238E27FC236}">
                <a16:creationId xmlns:a16="http://schemas.microsoft.com/office/drawing/2014/main" id="{41D74FE7-A70E-4858-96B4-F2DFEE08A74D}"/>
              </a:ext>
            </a:extLst>
          </p:cNvPr>
          <p:cNvCxnSpPr>
            <a:cxnSpLocks/>
          </p:cNvCxnSpPr>
          <p:nvPr userDrawn="1"/>
        </p:nvCxnSpPr>
        <p:spPr>
          <a:xfrm flipH="1">
            <a:off x="539999" y="5286228"/>
            <a:ext cx="1779868" cy="0"/>
          </a:xfrm>
          <a:prstGeom prst="line">
            <a:avLst/>
          </a:prstGeom>
          <a:ln w="50800">
            <a:solidFill>
              <a:srgbClr val="F7EFDA"/>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 plate&#10;&#10;Description automatically generated">
            <a:extLst>
              <a:ext uri="{FF2B5EF4-FFF2-40B4-BE49-F238E27FC236}">
                <a16:creationId xmlns:a16="http://schemas.microsoft.com/office/drawing/2014/main" id="{0E3A377B-2C60-797D-A94C-A096982A6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07161"/>
            <a:ext cx="3063246" cy="726949"/>
          </a:xfrm>
          <a:prstGeom prst="rect">
            <a:avLst/>
          </a:prstGeom>
        </p:spPr>
      </p:pic>
      <p:sp>
        <p:nvSpPr>
          <p:cNvPr id="10" name="Graphic 7">
            <a:extLst>
              <a:ext uri="{FF2B5EF4-FFF2-40B4-BE49-F238E27FC236}">
                <a16:creationId xmlns:a16="http://schemas.microsoft.com/office/drawing/2014/main" id="{2C2FA264-C626-201A-A08F-4FABD53FFFBC}"/>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Tree>
    <p:extLst>
      <p:ext uri="{BB962C8B-B14F-4D97-AF65-F5344CB8AC3E}">
        <p14:creationId xmlns:p14="http://schemas.microsoft.com/office/powerpoint/2010/main" val="307745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Divider Slide - 01">
    <p:bg>
      <p:bgPr>
        <a:solidFill>
          <a:schemeClr val="accent2"/>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7DAFEA10-1034-D84E-944E-7303D7C1D589}"/>
              </a:ext>
            </a:extLst>
          </p:cNvPr>
          <p:cNvSpPr/>
          <p:nvPr/>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971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7BAB6283-975E-BD4A-93E3-6A7DF315826C}"/>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bg1"/>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682BEB6-52F7-1CB9-0C93-2901597C160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accent2"/>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27F5F50C-CFAD-5697-A38E-7E34BFC3D2B3}"/>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Graphic 7">
            <a:extLst>
              <a:ext uri="{FF2B5EF4-FFF2-40B4-BE49-F238E27FC236}">
                <a16:creationId xmlns:a16="http://schemas.microsoft.com/office/drawing/2014/main" id="{A80648AD-167D-A69A-8338-D19D2997C6F0}"/>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cxnSp>
        <p:nvCxnSpPr>
          <p:cNvPr id="9" name="Straight Connector 8">
            <a:extLst>
              <a:ext uri="{FF2B5EF4-FFF2-40B4-BE49-F238E27FC236}">
                <a16:creationId xmlns:a16="http://schemas.microsoft.com/office/drawing/2014/main" id="{84DC21CA-598F-1CF9-3635-D19F3A168AC5}"/>
              </a:ext>
            </a:extLst>
          </p:cNvPr>
          <p:cNvCxnSpPr>
            <a:cxnSpLocks/>
          </p:cNvCxnSpPr>
          <p:nvPr userDrawn="1"/>
        </p:nvCxnSpPr>
        <p:spPr>
          <a:xfrm flipH="1">
            <a:off x="539999" y="5286228"/>
            <a:ext cx="177986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Graphic 8">
            <a:extLst>
              <a:ext uri="{FF2B5EF4-FFF2-40B4-BE49-F238E27FC236}">
                <a16:creationId xmlns:a16="http://schemas.microsoft.com/office/drawing/2014/main" id="{1874EC6D-2FF7-CD2B-76B2-7190A3061CF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bg1"/>
          </a:solidFill>
          <a:ln w="9486"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44C8264E-73AE-98CF-BC2E-BF462EFFE08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90628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r>
              <a:rPr lang="en-US"/>
              <a:t>Click icon to add picture</a:t>
            </a:r>
          </a:p>
        </p:txBody>
      </p:sp>
      <p:sp>
        <p:nvSpPr>
          <p:cNvPr id="21" name="Graphic 8">
            <a:extLst>
              <a:ext uri="{FF2B5EF4-FFF2-40B4-BE49-F238E27FC236}">
                <a16:creationId xmlns:a16="http://schemas.microsoft.com/office/drawing/2014/main" id="{71A56240-8CAF-0C69-C6E3-0FFE1110BED2}"/>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0" y="2499225"/>
            <a:ext cx="5450775" cy="2966893"/>
          </a:xfrm>
          <a:solidFill>
            <a:schemeClr val="accent2"/>
          </a:solidFill>
        </p:spPr>
        <p:txBody>
          <a:bodyPr wrap="square" lIns="540000" tIns="288000" rIns="288000" bIns="288000" anchor="t">
            <a:spAutoFit/>
          </a:bodyPr>
          <a:lstStyle>
            <a:lvl1pPr algn="l">
              <a:lnSpc>
                <a:spcPts val="6200"/>
              </a:lnSpc>
              <a:defRPr sz="6000">
                <a:solidFill>
                  <a:schemeClr val="bg1"/>
                </a:solidFill>
              </a:defRPr>
            </a:lvl1pPr>
          </a:lstStyle>
          <a:p>
            <a:r>
              <a:rPr lang="en-US"/>
              <a:t>Click to edit Master title style</a:t>
            </a:r>
            <a:endParaRPr lang="en-GB"/>
          </a:p>
        </p:txBody>
      </p:sp>
      <p:sp>
        <p:nvSpPr>
          <p:cNvPr id="4" name="TextBox 3">
            <a:extLst>
              <a:ext uri="{FF2B5EF4-FFF2-40B4-BE49-F238E27FC236}">
                <a16:creationId xmlns:a16="http://schemas.microsoft.com/office/drawing/2014/main" id="{491E219B-CFEE-DB84-23E2-D9E5BD42327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3" name="TextBox 2">
            <a:extLst>
              <a:ext uri="{FF2B5EF4-FFF2-40B4-BE49-F238E27FC236}">
                <a16:creationId xmlns:a16="http://schemas.microsoft.com/office/drawing/2014/main" id="{FC51762A-24EA-3837-B6B2-805DC7EAD795}"/>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5" name="Graphic 8">
            <a:extLst>
              <a:ext uri="{FF2B5EF4-FFF2-40B4-BE49-F238E27FC236}">
                <a16:creationId xmlns:a16="http://schemas.microsoft.com/office/drawing/2014/main" id="{E1AECCF9-231E-A201-A31D-EEEA003CB07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84449114-7A45-C081-8B59-D08FB0DA05D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TextBox 6">
            <a:extLst>
              <a:ext uri="{FF2B5EF4-FFF2-40B4-BE49-F238E27FC236}">
                <a16:creationId xmlns:a16="http://schemas.microsoft.com/office/drawing/2014/main" id="{6A0EAF86-A696-7E06-EFD2-720EF66C9ACA}"/>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884892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r>
              <a:rPr lang="en-US"/>
              <a:t>Click icon to add picture</a:t>
            </a:r>
          </a:p>
        </p:txBody>
      </p:sp>
      <p:sp>
        <p:nvSpPr>
          <p:cNvPr id="21" name="Graphic 8">
            <a:extLst>
              <a:ext uri="{FF2B5EF4-FFF2-40B4-BE49-F238E27FC236}">
                <a16:creationId xmlns:a16="http://schemas.microsoft.com/office/drawing/2014/main" id="{71A56240-8CAF-0C69-C6E3-0FFE1110BED2}"/>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3" name="Title 1">
            <a:extLst>
              <a:ext uri="{FF2B5EF4-FFF2-40B4-BE49-F238E27FC236}">
                <a16:creationId xmlns:a16="http://schemas.microsoft.com/office/drawing/2014/main" id="{E064AD0C-E4B5-D74E-EBDD-27150F35772E}"/>
              </a:ext>
            </a:extLst>
          </p:cNvPr>
          <p:cNvSpPr>
            <a:spLocks noGrp="1"/>
          </p:cNvSpPr>
          <p:nvPr>
            <p:ph type="ctrTitle"/>
          </p:nvPr>
        </p:nvSpPr>
        <p:spPr>
          <a:xfrm>
            <a:off x="0" y="2499225"/>
            <a:ext cx="5450775" cy="2966893"/>
          </a:xfrm>
          <a:solidFill>
            <a:schemeClr val="accent6"/>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789E6AC9-85AA-EAC7-6247-1300581270AB}"/>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2" name="Graphic 8">
            <a:extLst>
              <a:ext uri="{FF2B5EF4-FFF2-40B4-BE49-F238E27FC236}">
                <a16:creationId xmlns:a16="http://schemas.microsoft.com/office/drawing/2014/main" id="{CCBD7702-F931-EE5B-F9E9-782362583BE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1D9C1EFB-AFF9-6415-35A0-9659DBF8CD5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TextBox 6">
            <a:extLst>
              <a:ext uri="{FF2B5EF4-FFF2-40B4-BE49-F238E27FC236}">
                <a16:creationId xmlns:a16="http://schemas.microsoft.com/office/drawing/2014/main" id="{65A1CF6D-6ADB-B95E-7262-DC257E431B11}"/>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769037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r>
              <a:rPr lang="en-US"/>
              <a:t>Click icon to add picture</a:t>
            </a:r>
          </a:p>
        </p:txBody>
      </p:sp>
      <p:sp>
        <p:nvSpPr>
          <p:cNvPr id="21" name="Graphic 8">
            <a:extLst>
              <a:ext uri="{FF2B5EF4-FFF2-40B4-BE49-F238E27FC236}">
                <a16:creationId xmlns:a16="http://schemas.microsoft.com/office/drawing/2014/main" id="{71A56240-8CAF-0C69-C6E3-0FFE1110BED2}"/>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4"/>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3" name="Title 1">
            <a:extLst>
              <a:ext uri="{FF2B5EF4-FFF2-40B4-BE49-F238E27FC236}">
                <a16:creationId xmlns:a16="http://schemas.microsoft.com/office/drawing/2014/main" id="{292C8FD3-D25C-2D9E-2B9A-C234E813776A}"/>
              </a:ext>
            </a:extLst>
          </p:cNvPr>
          <p:cNvSpPr>
            <a:spLocks noGrp="1"/>
          </p:cNvSpPr>
          <p:nvPr>
            <p:ph type="ctrTitle"/>
          </p:nvPr>
        </p:nvSpPr>
        <p:spPr>
          <a:xfrm>
            <a:off x="0" y="2499225"/>
            <a:ext cx="5450775" cy="2966893"/>
          </a:xfrm>
          <a:solidFill>
            <a:schemeClr val="accent4"/>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4079CB36-C621-469E-DE46-939DEB8D4274}"/>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2" name="Graphic 8">
            <a:extLst>
              <a:ext uri="{FF2B5EF4-FFF2-40B4-BE49-F238E27FC236}">
                <a16:creationId xmlns:a16="http://schemas.microsoft.com/office/drawing/2014/main" id="{94C932B6-05E5-D25E-7839-060C1B8967F0}"/>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4"/>
          </a:solidFill>
          <a:ln w="948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1B05D2D-7FD3-D0CB-FD97-F6B805F77A4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TextBox 6">
            <a:extLst>
              <a:ext uri="{FF2B5EF4-FFF2-40B4-BE49-F238E27FC236}">
                <a16:creationId xmlns:a16="http://schemas.microsoft.com/office/drawing/2014/main" id="{5BB48DC9-0624-3833-367D-DF4B051DD2CF}"/>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1787983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Divider Slide - 01">
    <p:bg>
      <p:bgPr>
        <a:solidFill>
          <a:schemeClr val="tx2"/>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8DA11AEA-0238-53EB-B12C-2B8EA386ACAE}"/>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683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A28C96-72E0-FB34-AAE2-96D382E20ECD}"/>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A2FBED65-336C-9AC8-5923-BA82C0DFF66D}"/>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7" name="Text Placeholder 14">
            <a:extLst>
              <a:ext uri="{FF2B5EF4-FFF2-40B4-BE49-F238E27FC236}">
                <a16:creationId xmlns:a16="http://schemas.microsoft.com/office/drawing/2014/main" id="{5ED6C8E0-4037-04B9-8840-22BC4FF19EC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4A5C82B8-DF8D-3779-0FC2-1FF1DC57B8AA}"/>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8" name="Graphic 7">
            <a:extLst>
              <a:ext uri="{FF2B5EF4-FFF2-40B4-BE49-F238E27FC236}">
                <a16:creationId xmlns:a16="http://schemas.microsoft.com/office/drawing/2014/main" id="{F6695D87-868B-ACC4-D63E-C8F10AFC2E12}"/>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cxnSp>
        <p:nvCxnSpPr>
          <p:cNvPr id="9" name="Straight Connector 8">
            <a:extLst>
              <a:ext uri="{FF2B5EF4-FFF2-40B4-BE49-F238E27FC236}">
                <a16:creationId xmlns:a16="http://schemas.microsoft.com/office/drawing/2014/main" id="{28496795-7684-5E1D-A983-8AFF2C9F1EF5}"/>
              </a:ext>
            </a:extLst>
          </p:cNvPr>
          <p:cNvCxnSpPr>
            <a:cxnSpLocks/>
          </p:cNvCxnSpPr>
          <p:nvPr userDrawn="1"/>
        </p:nvCxnSpPr>
        <p:spPr>
          <a:xfrm flipH="1">
            <a:off x="539999" y="5286228"/>
            <a:ext cx="1779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15272F-8ECC-940C-7822-B307BCD91C81}"/>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3" name="Graphic 8">
            <a:extLst>
              <a:ext uri="{FF2B5EF4-FFF2-40B4-BE49-F238E27FC236}">
                <a16:creationId xmlns:a16="http://schemas.microsoft.com/office/drawing/2014/main" id="{76E219C4-B749-0B4B-68DC-1BE7D0867501}"/>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413AE234-9DA8-5222-AF91-07FA02B4073E}"/>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3811048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Divider Slide - 01">
    <p:bg>
      <p:bgPr>
        <a:solidFill>
          <a:schemeClr val="accent5"/>
        </a:solidFill>
        <a:effectLst/>
      </p:bgPr>
    </p:bg>
    <p:spTree>
      <p:nvGrpSpPr>
        <p:cNvPr id="1" name=""/>
        <p:cNvGrpSpPr/>
        <p:nvPr/>
      </p:nvGrpSpPr>
      <p:grpSpPr>
        <a:xfrm>
          <a:off x="0" y="0"/>
          <a:ext cx="0" cy="0"/>
          <a:chOff x="0" y="0"/>
          <a:chExt cx="0" cy="0"/>
        </a:xfrm>
      </p:grpSpPr>
      <p:sp>
        <p:nvSpPr>
          <p:cNvPr id="7" name="Graphic 7">
            <a:extLst>
              <a:ext uri="{FF2B5EF4-FFF2-40B4-BE49-F238E27FC236}">
                <a16:creationId xmlns:a16="http://schemas.microsoft.com/office/drawing/2014/main" id="{D12E8EA5-2B84-9700-DD1A-50DCA0D8A666}"/>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84069"/>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89524E-9ED9-FEE3-7E8C-67A72A044E0B}"/>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1E9CA39B-70AD-31CB-DF28-AA304697C0BD}"/>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F995DC6-B174-A99D-AA76-9BFAA20F327B}"/>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8" name="TextBox 7">
            <a:extLst>
              <a:ext uri="{FF2B5EF4-FFF2-40B4-BE49-F238E27FC236}">
                <a16:creationId xmlns:a16="http://schemas.microsoft.com/office/drawing/2014/main" id="{512DF467-6D3D-A360-F9C2-C73ABFCF4C31}"/>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9" name="Graphic 7">
            <a:extLst>
              <a:ext uri="{FF2B5EF4-FFF2-40B4-BE49-F238E27FC236}">
                <a16:creationId xmlns:a16="http://schemas.microsoft.com/office/drawing/2014/main" id="{E4AA7B30-2EFE-77D7-5BBE-09615CA1BE9A}"/>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cxnSp>
        <p:nvCxnSpPr>
          <p:cNvPr id="10" name="Straight Connector 9">
            <a:extLst>
              <a:ext uri="{FF2B5EF4-FFF2-40B4-BE49-F238E27FC236}">
                <a16:creationId xmlns:a16="http://schemas.microsoft.com/office/drawing/2014/main" id="{0C478703-6A33-23B1-7A2B-66EDED3DD613}"/>
              </a:ext>
            </a:extLst>
          </p:cNvPr>
          <p:cNvCxnSpPr>
            <a:cxnSpLocks/>
          </p:cNvCxnSpPr>
          <p:nvPr userDrawn="1"/>
        </p:nvCxnSpPr>
        <p:spPr>
          <a:xfrm flipH="1">
            <a:off x="539999" y="5286228"/>
            <a:ext cx="1779868"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BC8062-BFA6-3CC1-388C-A06EFEFF8C5A}"/>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3" name="Graphic 8">
            <a:extLst>
              <a:ext uri="{FF2B5EF4-FFF2-40B4-BE49-F238E27FC236}">
                <a16:creationId xmlns:a16="http://schemas.microsoft.com/office/drawing/2014/main" id="{4986B655-6965-3A48-A755-B348399CF8EE}"/>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83A73A2E-1A7B-1C6F-08D2-67EA52B1C587}"/>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74122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875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
    <p:bg>
      <p:bgPr>
        <a:solidFill>
          <a:srgbClr val="CDBED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F5C73B-84D1-E196-6E92-681DAEEE31C7}"/>
              </a:ext>
            </a:extLst>
          </p:cNvPr>
          <p:cNvSpPr/>
          <p:nvPr/>
        </p:nvSpPr>
        <p:spPr>
          <a:xfrm>
            <a:off x="4371985" y="1727860"/>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C1A27F-B997-7036-C815-4446883DAF41}"/>
              </a:ext>
            </a:extLst>
          </p:cNvPr>
          <p:cNvSpPr/>
          <p:nvPr/>
        </p:nvSpPr>
        <p:spPr>
          <a:xfrm>
            <a:off x="8216640" y="1727859"/>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36B489-0EC2-109F-9F79-43004ECA0FF8}"/>
              </a:ext>
            </a:extLst>
          </p:cNvPr>
          <p:cNvSpPr/>
          <p:nvPr/>
        </p:nvSpPr>
        <p:spPr>
          <a:xfrm>
            <a:off x="540000" y="1727860"/>
            <a:ext cx="342290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5">
            <a:extLst>
              <a:ext uri="{FF2B5EF4-FFF2-40B4-BE49-F238E27FC236}">
                <a16:creationId xmlns:a16="http://schemas.microsoft.com/office/drawing/2014/main" id="{5275B771-E6EC-25A0-0054-60B4D79AAA90}"/>
              </a:ext>
            </a:extLst>
          </p:cNvPr>
          <p:cNvSpPr/>
          <p:nvPr/>
        </p:nvSpPr>
        <p:spPr>
          <a:xfrm>
            <a:off x="540000" y="1727861"/>
            <a:ext cx="342290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12" name="Graphic 5">
            <a:extLst>
              <a:ext uri="{FF2B5EF4-FFF2-40B4-BE49-F238E27FC236}">
                <a16:creationId xmlns:a16="http://schemas.microsoft.com/office/drawing/2014/main" id="{671F1BE4-665D-764B-6015-BA823C59833D}"/>
              </a:ext>
            </a:extLst>
          </p:cNvPr>
          <p:cNvSpPr/>
          <p:nvPr/>
        </p:nvSpPr>
        <p:spPr>
          <a:xfrm>
            <a:off x="4373805" y="1727860"/>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14" name="Graphic 5">
            <a:extLst>
              <a:ext uri="{FF2B5EF4-FFF2-40B4-BE49-F238E27FC236}">
                <a16:creationId xmlns:a16="http://schemas.microsoft.com/office/drawing/2014/main" id="{9767839D-CD89-7372-7CC3-617FA5187377}"/>
              </a:ext>
            </a:extLst>
          </p:cNvPr>
          <p:cNvSpPr/>
          <p:nvPr/>
        </p:nvSpPr>
        <p:spPr>
          <a:xfrm>
            <a:off x="8212240" y="1730934"/>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4682657" y="2838894"/>
            <a:ext cx="2796134"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818707" y="2834524"/>
            <a:ext cx="2875034" cy="3098443"/>
          </a:xfrm>
        </p:spPr>
        <p:txBody>
          <a:bodyPr/>
          <a:lstStyle>
            <a:lvl1pPr marL="0" indent="0">
              <a:buNone/>
              <a:defRPr b="1">
                <a:solidFill>
                  <a:schemeClr val="accent1"/>
                </a:solidFill>
              </a:defRPr>
            </a:lvl1pPr>
            <a:lvl2pPr marL="288000" indent="-288000">
              <a:buClr>
                <a:schemeClr val="accent2"/>
              </a:buClr>
              <a:buSzPct val="90000"/>
              <a:buFont typeface="Arial" panose="020B0604020202020204" pitchFamily="34" charset="0"/>
              <a:buChar char="ꟷ"/>
              <a:defRPr>
                <a:solidFill>
                  <a:schemeClr val="accent1"/>
                </a:solidFill>
              </a:defRPr>
            </a:lvl2pPr>
            <a:lvl3pPr marL="612000" indent="-252000">
              <a:buClr>
                <a:schemeClr val="accent2"/>
              </a:buClr>
              <a:buSzPct val="90000"/>
              <a:buFont typeface="Arial" panose="020B0604020202020204" pitchFamily="34" charset="0"/>
              <a:buChar char="ꟷ"/>
              <a:defRPr>
                <a:solidFill>
                  <a:schemeClr val="accent1"/>
                </a:solidFill>
              </a:defRPr>
            </a:lvl3pPr>
            <a:lvl4pPr marL="612000" indent="-252000">
              <a:buClr>
                <a:schemeClr val="accent2"/>
              </a:buClr>
              <a:buSzPct val="90000"/>
              <a:buFont typeface="Arial" panose="020B0604020202020204" pitchFamily="34" charset="0"/>
              <a:buChar char="ꟷ"/>
              <a:defRPr>
                <a:solidFill>
                  <a:schemeClr val="accent1"/>
                </a:solidFill>
              </a:defRPr>
            </a:lvl4pPr>
            <a:lvl5pPr marL="612000" indent="-252000">
              <a:buClr>
                <a:schemeClr val="accent2"/>
              </a:buClr>
              <a:buSzPct val="90000"/>
              <a:buFont typeface="Arial" panose="020B0604020202020204" pitchFamily="34" charset="0"/>
              <a:buChar char="ꟷ"/>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FAE8E7C1-0814-2344-CDF0-64B994D6FE79}"/>
              </a:ext>
            </a:extLst>
          </p:cNvPr>
          <p:cNvSpPr>
            <a:spLocks noGrp="1"/>
          </p:cNvSpPr>
          <p:nvPr>
            <p:ph idx="14"/>
          </p:nvPr>
        </p:nvSpPr>
        <p:spPr>
          <a:xfrm>
            <a:off x="8512466" y="2838894"/>
            <a:ext cx="2796134" cy="3094074"/>
          </a:xfrm>
        </p:spPr>
        <p:txBody>
          <a:bodyPr/>
          <a:lstStyle>
            <a:lvl1pPr marL="0" indent="0">
              <a:buNone/>
              <a:defRPr b="1">
                <a:solidFill>
                  <a:schemeClr val="tx2"/>
                </a:solidFill>
              </a:defRPr>
            </a:lvl1pPr>
            <a:lvl2pPr marL="288000" indent="-288000">
              <a:buClr>
                <a:schemeClr val="accent6"/>
              </a:buClr>
              <a:buSzPct val="90000"/>
              <a:buFont typeface="Arial" panose="020B0604020202020204" pitchFamily="34" charset="0"/>
              <a:buChar char="ꟷ"/>
              <a:defRPr>
                <a:solidFill>
                  <a:schemeClr val="tx2"/>
                </a:solidFill>
              </a:defRPr>
            </a:lvl2pPr>
            <a:lvl3pPr marL="612000" indent="-252000">
              <a:buClr>
                <a:schemeClr val="accent6"/>
              </a:buClr>
              <a:buSzPct val="90000"/>
              <a:buFont typeface="Arial" panose="020B0604020202020204" pitchFamily="34" charset="0"/>
              <a:buChar char="ꟷ"/>
              <a:defRPr>
                <a:solidFill>
                  <a:schemeClr val="tx2"/>
                </a:solidFill>
              </a:defRPr>
            </a:lvl3pPr>
            <a:lvl4pPr marL="612000" indent="-252000">
              <a:buClr>
                <a:schemeClr val="accent6"/>
              </a:buClr>
              <a:buSzPct val="90000"/>
              <a:buFont typeface="Arial" panose="020B0604020202020204" pitchFamily="34" charset="0"/>
              <a:buChar char="ꟷ"/>
              <a:defRPr>
                <a:solidFill>
                  <a:schemeClr val="tx2"/>
                </a:solidFill>
              </a:defRPr>
            </a:lvl4pPr>
            <a:lvl5pPr marL="612000" indent="-252000">
              <a:buClr>
                <a:schemeClr val="accent6"/>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5009399"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8918108"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1210142"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8" name="Title 1">
            <a:extLst>
              <a:ext uri="{FF2B5EF4-FFF2-40B4-BE49-F238E27FC236}">
                <a16:creationId xmlns:a16="http://schemas.microsoft.com/office/drawing/2014/main" id="{05B48646-620F-C3D7-3F37-8E8BF6ED584B}"/>
              </a:ext>
            </a:extLst>
          </p:cNvPr>
          <p:cNvSpPr>
            <a:spLocks noGrp="1"/>
          </p:cNvSpPr>
          <p:nvPr>
            <p:ph type="title"/>
          </p:nvPr>
        </p:nvSpPr>
        <p:spPr>
          <a:xfrm>
            <a:off x="540000" y="543319"/>
            <a:ext cx="9405511" cy="699312"/>
          </a:xfrm>
        </p:spPr>
        <p:txBody>
          <a:bodyPr anchor="t" anchorCtr="0"/>
          <a:lstStyle>
            <a:lvl1pPr>
              <a:defRPr sz="4800">
                <a:solidFill>
                  <a:srgbClr val="412468"/>
                </a:solidFill>
              </a:defRPr>
            </a:lvl1pPr>
          </a:lstStyle>
          <a:p>
            <a:r>
              <a:rPr lang="en-US"/>
              <a:t>Click to edit Master title style</a:t>
            </a:r>
            <a:endParaRPr lang="en-GB"/>
          </a:p>
        </p:txBody>
      </p:sp>
      <p:cxnSp>
        <p:nvCxnSpPr>
          <p:cNvPr id="16" name="Straight Connector 15">
            <a:extLst>
              <a:ext uri="{FF2B5EF4-FFF2-40B4-BE49-F238E27FC236}">
                <a16:creationId xmlns:a16="http://schemas.microsoft.com/office/drawing/2014/main" id="{74768A06-1045-A970-8A17-6FF6E101B1FE}"/>
              </a:ext>
            </a:extLst>
          </p:cNvPr>
          <p:cNvCxnSpPr>
            <a:cxnSpLocks/>
          </p:cNvCxnSpPr>
          <p:nvPr/>
        </p:nvCxnSpPr>
        <p:spPr>
          <a:xfrm>
            <a:off x="546220" y="1206838"/>
            <a:ext cx="1106728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70D2CC-86BA-FB23-B5FE-FBC3B9C26227}"/>
              </a:ext>
            </a:extLst>
          </p:cNvPr>
          <p:cNvSpPr/>
          <p:nvPr userDrawn="1"/>
        </p:nvSpPr>
        <p:spPr>
          <a:xfrm>
            <a:off x="4371985" y="1727860"/>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75CB40-5178-B018-D5BC-9D960353E512}"/>
              </a:ext>
            </a:extLst>
          </p:cNvPr>
          <p:cNvSpPr/>
          <p:nvPr userDrawn="1"/>
        </p:nvSpPr>
        <p:spPr>
          <a:xfrm>
            <a:off x="8216640" y="1727859"/>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1C48E4-2D22-8287-2593-725EDD655AE3}"/>
              </a:ext>
            </a:extLst>
          </p:cNvPr>
          <p:cNvSpPr/>
          <p:nvPr userDrawn="1"/>
        </p:nvSpPr>
        <p:spPr>
          <a:xfrm>
            <a:off x="540000" y="1727860"/>
            <a:ext cx="342290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5">
            <a:extLst>
              <a:ext uri="{FF2B5EF4-FFF2-40B4-BE49-F238E27FC236}">
                <a16:creationId xmlns:a16="http://schemas.microsoft.com/office/drawing/2014/main" id="{686D934F-A3F5-C8FE-1B27-63259114547C}"/>
              </a:ext>
            </a:extLst>
          </p:cNvPr>
          <p:cNvSpPr/>
          <p:nvPr userDrawn="1"/>
        </p:nvSpPr>
        <p:spPr>
          <a:xfrm>
            <a:off x="4373805" y="1727860"/>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20" name="Graphic 5">
            <a:extLst>
              <a:ext uri="{FF2B5EF4-FFF2-40B4-BE49-F238E27FC236}">
                <a16:creationId xmlns:a16="http://schemas.microsoft.com/office/drawing/2014/main" id="{1F51A800-DC37-15E0-D8E6-B0BBA070E7BE}"/>
              </a:ext>
            </a:extLst>
          </p:cNvPr>
          <p:cNvSpPr/>
          <p:nvPr userDrawn="1"/>
        </p:nvSpPr>
        <p:spPr>
          <a:xfrm>
            <a:off x="8212240" y="1730934"/>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ECCCDD10-D5CF-DD9C-5C3F-DA08FDE0BF15}"/>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22" name="Straight Connector 21">
            <a:extLst>
              <a:ext uri="{FF2B5EF4-FFF2-40B4-BE49-F238E27FC236}">
                <a16:creationId xmlns:a16="http://schemas.microsoft.com/office/drawing/2014/main" id="{1177BE8C-2E7F-C5D2-AE64-B054415A7635}"/>
              </a:ext>
            </a:extLst>
          </p:cNvPr>
          <p:cNvCxnSpPr>
            <a:cxnSpLocks/>
          </p:cNvCxnSpPr>
          <p:nvPr userDrawn="1"/>
        </p:nvCxnSpPr>
        <p:spPr>
          <a:xfrm>
            <a:off x="546220" y="1206838"/>
            <a:ext cx="1106728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322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2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36B489-0EC2-109F-9F79-43004ECA0FF8}"/>
              </a:ext>
            </a:extLst>
          </p:cNvPr>
          <p:cNvSpPr/>
          <p:nvPr/>
        </p:nvSpPr>
        <p:spPr>
          <a:xfrm>
            <a:off x="539933"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E22C7A-D3F6-ED38-847B-CCF23D54A77D}"/>
              </a:ext>
            </a:extLst>
          </p:cNvPr>
          <p:cNvSpPr/>
          <p:nvPr/>
        </p:nvSpPr>
        <p:spPr>
          <a:xfrm>
            <a:off x="3364586"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F81B38-58D4-5E0F-87C7-8D51C6C65801}"/>
              </a:ext>
            </a:extLst>
          </p:cNvPr>
          <p:cNvSpPr/>
          <p:nvPr/>
        </p:nvSpPr>
        <p:spPr>
          <a:xfrm>
            <a:off x="6187112"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544BBC-895B-4484-B53E-4C3ADBEEF33A}"/>
              </a:ext>
            </a:extLst>
          </p:cNvPr>
          <p:cNvSpPr/>
          <p:nvPr/>
        </p:nvSpPr>
        <p:spPr>
          <a:xfrm>
            <a:off x="9001455" y="2142010"/>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5">
            <a:extLst>
              <a:ext uri="{FF2B5EF4-FFF2-40B4-BE49-F238E27FC236}">
                <a16:creationId xmlns:a16="http://schemas.microsoft.com/office/drawing/2014/main" id="{8D8A0FE6-C9BF-2FC1-ACE0-B226B04F8C0B}"/>
              </a:ext>
            </a:extLst>
          </p:cNvPr>
          <p:cNvSpPr/>
          <p:nvPr/>
        </p:nvSpPr>
        <p:spPr>
          <a:xfrm>
            <a:off x="542578" y="1803675"/>
            <a:ext cx="2634064"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Graphic 5">
            <a:extLst>
              <a:ext uri="{FF2B5EF4-FFF2-40B4-BE49-F238E27FC236}">
                <a16:creationId xmlns:a16="http://schemas.microsoft.com/office/drawing/2014/main" id="{A640CDBF-E74F-0EA1-061B-F5451819778D}"/>
              </a:ext>
            </a:extLst>
          </p:cNvPr>
          <p:cNvSpPr/>
          <p:nvPr/>
        </p:nvSpPr>
        <p:spPr>
          <a:xfrm>
            <a:off x="3357267" y="1800751"/>
            <a:ext cx="2640058"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6" name="Graphic 5">
            <a:extLst>
              <a:ext uri="{FF2B5EF4-FFF2-40B4-BE49-F238E27FC236}">
                <a16:creationId xmlns:a16="http://schemas.microsoft.com/office/drawing/2014/main" id="{0636BA2E-1232-6C65-0FAF-5405598C2F8E}"/>
              </a:ext>
            </a:extLst>
          </p:cNvPr>
          <p:cNvSpPr/>
          <p:nvPr/>
        </p:nvSpPr>
        <p:spPr>
          <a:xfrm>
            <a:off x="6183990" y="1800751"/>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9" name="Graphic 5">
            <a:extLst>
              <a:ext uri="{FF2B5EF4-FFF2-40B4-BE49-F238E27FC236}">
                <a16:creationId xmlns:a16="http://schemas.microsoft.com/office/drawing/2014/main" id="{5C0DF8CA-8E07-1AE7-73F0-4BEB10FA0333}"/>
              </a:ext>
            </a:extLst>
          </p:cNvPr>
          <p:cNvSpPr/>
          <p:nvPr/>
        </p:nvSpPr>
        <p:spPr>
          <a:xfrm>
            <a:off x="8998633" y="1803675"/>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4"/>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768365" y="2838894"/>
            <a:ext cx="2082217" cy="3094074"/>
          </a:xfrm>
        </p:spPr>
        <p:txBody>
          <a:bodyPr/>
          <a:lstStyle>
            <a:lvl1pPr marL="0" indent="0">
              <a:buNone/>
              <a:defRPr b="1">
                <a:solidFill>
                  <a:schemeClr val="tx2"/>
                </a:solidFill>
              </a:defRPr>
            </a:lvl1pPr>
            <a:lvl2pPr marL="288000" indent="-288000">
              <a:buClr>
                <a:schemeClr val="accent2">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2">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2">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2">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786832" y="1970897"/>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12" name="Content Placeholder 2">
            <a:extLst>
              <a:ext uri="{FF2B5EF4-FFF2-40B4-BE49-F238E27FC236}">
                <a16:creationId xmlns:a16="http://schemas.microsoft.com/office/drawing/2014/main" id="{62C5C8BA-044F-A642-FCCD-2F4AA51F5D4C}"/>
              </a:ext>
            </a:extLst>
          </p:cNvPr>
          <p:cNvSpPr>
            <a:spLocks noGrp="1"/>
          </p:cNvSpPr>
          <p:nvPr>
            <p:ph idx="18"/>
          </p:nvPr>
        </p:nvSpPr>
        <p:spPr>
          <a:xfrm>
            <a:off x="3593018" y="2838894"/>
            <a:ext cx="2082217" cy="3094074"/>
          </a:xfrm>
        </p:spPr>
        <p:txBody>
          <a:bodyPr/>
          <a:lstStyle>
            <a:lvl1pPr marL="0" indent="0">
              <a:buNone/>
              <a:defRPr b="1">
                <a:solidFill>
                  <a:schemeClr val="tx2"/>
                </a:solidFill>
              </a:defRPr>
            </a:lvl1pPr>
            <a:lvl2pPr marL="288000" indent="-288000">
              <a:buClr>
                <a:schemeClr val="accent5">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5">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5">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5">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630FC06-579D-9A99-1D40-BDF9D94A0818}"/>
              </a:ext>
            </a:extLst>
          </p:cNvPr>
          <p:cNvSpPr>
            <a:spLocks noGrp="1"/>
          </p:cNvSpPr>
          <p:nvPr>
            <p:ph idx="19"/>
          </p:nvPr>
        </p:nvSpPr>
        <p:spPr>
          <a:xfrm>
            <a:off x="6415544" y="2838894"/>
            <a:ext cx="2082217"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6FE291DB-F1BB-1B98-1B24-6EDA9D7958B6}"/>
              </a:ext>
            </a:extLst>
          </p:cNvPr>
          <p:cNvSpPr>
            <a:spLocks noGrp="1"/>
          </p:cNvSpPr>
          <p:nvPr>
            <p:ph idx="20"/>
          </p:nvPr>
        </p:nvSpPr>
        <p:spPr>
          <a:xfrm>
            <a:off x="9229887" y="2843759"/>
            <a:ext cx="2082217" cy="3094074"/>
          </a:xfrm>
        </p:spPr>
        <p:txBody>
          <a:bodyPr/>
          <a:lstStyle>
            <a:lvl1pPr marL="0" indent="0">
              <a:buNone/>
              <a:defRPr b="1">
                <a:solidFill>
                  <a:schemeClr val="tx2"/>
                </a:solidFill>
              </a:defRPr>
            </a:lvl1pPr>
            <a:lvl2pPr marL="288000" indent="-288000">
              <a:buClr>
                <a:schemeClr val="accent4">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4">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4">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4">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3642868" y="1974234"/>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6500884" y="1981838"/>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34" name="Text Placeholder 10">
            <a:extLst>
              <a:ext uri="{FF2B5EF4-FFF2-40B4-BE49-F238E27FC236}">
                <a16:creationId xmlns:a16="http://schemas.microsoft.com/office/drawing/2014/main" id="{5D0534D1-03FE-A7C9-4F7D-90C3FB2BF653}"/>
              </a:ext>
            </a:extLst>
          </p:cNvPr>
          <p:cNvSpPr>
            <a:spLocks noGrp="1"/>
          </p:cNvSpPr>
          <p:nvPr>
            <p:ph type="body" sz="quarter" idx="21" hasCustomPrompt="1"/>
          </p:nvPr>
        </p:nvSpPr>
        <p:spPr>
          <a:xfrm>
            <a:off x="9271229" y="1983601"/>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23" name="Title 1">
            <a:extLst>
              <a:ext uri="{FF2B5EF4-FFF2-40B4-BE49-F238E27FC236}">
                <a16:creationId xmlns:a16="http://schemas.microsoft.com/office/drawing/2014/main" id="{39DEE95F-4C1C-EEBC-2A9D-45A1A4F1E287}"/>
              </a:ext>
            </a:extLst>
          </p:cNvPr>
          <p:cNvSpPr>
            <a:spLocks noGrp="1"/>
          </p:cNvSpPr>
          <p:nvPr>
            <p:ph type="title"/>
          </p:nvPr>
        </p:nvSpPr>
        <p:spPr>
          <a:xfrm>
            <a:off x="540000" y="543319"/>
            <a:ext cx="10150578" cy="699312"/>
          </a:xfrm>
        </p:spPr>
        <p:txBody>
          <a:bodyPr anchor="t" anchorCtr="0"/>
          <a:lstStyle>
            <a:lvl1pPr>
              <a:defRPr sz="4800">
                <a:solidFill>
                  <a:srgbClr val="412468"/>
                </a:solidFill>
              </a:defRPr>
            </a:lvl1pPr>
          </a:lstStyle>
          <a:p>
            <a:r>
              <a:rPr lang="en-US"/>
              <a:t>Click to edit Master title style</a:t>
            </a:r>
            <a:endParaRPr lang="en-GB"/>
          </a:p>
        </p:txBody>
      </p:sp>
      <p:cxnSp>
        <p:nvCxnSpPr>
          <p:cNvPr id="25" name="Straight Connector 24">
            <a:extLst>
              <a:ext uri="{FF2B5EF4-FFF2-40B4-BE49-F238E27FC236}">
                <a16:creationId xmlns:a16="http://schemas.microsoft.com/office/drawing/2014/main" id="{B11952A6-9C36-E8A8-68DF-5CAF5C817D85}"/>
              </a:ext>
            </a:extLst>
          </p:cNvPr>
          <p:cNvCxnSpPr>
            <a:cxnSpLocks/>
          </p:cNvCxnSpPr>
          <p:nvPr/>
        </p:nvCxnSpPr>
        <p:spPr>
          <a:xfrm>
            <a:off x="534388" y="1206838"/>
            <a:ext cx="1111761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E82F8AD-35CB-7630-D4E9-061D180B9ECD}"/>
              </a:ext>
            </a:extLst>
          </p:cNvPr>
          <p:cNvSpPr/>
          <p:nvPr userDrawn="1"/>
        </p:nvSpPr>
        <p:spPr>
          <a:xfrm>
            <a:off x="539933"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9FC55E-D240-C9B1-DFE7-92FDDE637992}"/>
              </a:ext>
            </a:extLst>
          </p:cNvPr>
          <p:cNvSpPr/>
          <p:nvPr userDrawn="1"/>
        </p:nvSpPr>
        <p:spPr>
          <a:xfrm>
            <a:off x="3364586"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94E779-4BBA-3794-CFAD-897983C915B7}"/>
              </a:ext>
            </a:extLst>
          </p:cNvPr>
          <p:cNvSpPr/>
          <p:nvPr userDrawn="1"/>
        </p:nvSpPr>
        <p:spPr>
          <a:xfrm>
            <a:off x="6187112"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636A5E-6BCF-7311-B6AB-7E21112777C3}"/>
              </a:ext>
            </a:extLst>
          </p:cNvPr>
          <p:cNvSpPr/>
          <p:nvPr userDrawn="1"/>
        </p:nvSpPr>
        <p:spPr>
          <a:xfrm>
            <a:off x="9001455" y="2142010"/>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5">
            <a:extLst>
              <a:ext uri="{FF2B5EF4-FFF2-40B4-BE49-F238E27FC236}">
                <a16:creationId xmlns:a16="http://schemas.microsoft.com/office/drawing/2014/main" id="{E3C12205-9782-FBA5-A711-C6E49DA7FC8C}"/>
              </a:ext>
            </a:extLst>
          </p:cNvPr>
          <p:cNvSpPr/>
          <p:nvPr userDrawn="1"/>
        </p:nvSpPr>
        <p:spPr>
          <a:xfrm>
            <a:off x="542578" y="1803675"/>
            <a:ext cx="2634064"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26" name="Graphic 5">
            <a:extLst>
              <a:ext uri="{FF2B5EF4-FFF2-40B4-BE49-F238E27FC236}">
                <a16:creationId xmlns:a16="http://schemas.microsoft.com/office/drawing/2014/main" id="{83499280-2AB2-5C20-6204-5C87DB137447}"/>
              </a:ext>
            </a:extLst>
          </p:cNvPr>
          <p:cNvSpPr/>
          <p:nvPr userDrawn="1"/>
        </p:nvSpPr>
        <p:spPr>
          <a:xfrm>
            <a:off x="3357267" y="1800751"/>
            <a:ext cx="2640058"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27" name="Graphic 5">
            <a:extLst>
              <a:ext uri="{FF2B5EF4-FFF2-40B4-BE49-F238E27FC236}">
                <a16:creationId xmlns:a16="http://schemas.microsoft.com/office/drawing/2014/main" id="{9B1DC779-C23E-82C8-CAE6-4E98592C784B}"/>
              </a:ext>
            </a:extLst>
          </p:cNvPr>
          <p:cNvSpPr/>
          <p:nvPr userDrawn="1"/>
        </p:nvSpPr>
        <p:spPr>
          <a:xfrm>
            <a:off x="6183990" y="1800751"/>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28" name="Graphic 5">
            <a:extLst>
              <a:ext uri="{FF2B5EF4-FFF2-40B4-BE49-F238E27FC236}">
                <a16:creationId xmlns:a16="http://schemas.microsoft.com/office/drawing/2014/main" id="{6006D16F-E982-9C47-3534-2D2157E09E20}"/>
              </a:ext>
            </a:extLst>
          </p:cNvPr>
          <p:cNvSpPr/>
          <p:nvPr userDrawn="1"/>
        </p:nvSpPr>
        <p:spPr>
          <a:xfrm>
            <a:off x="8998633" y="1803675"/>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4"/>
          </a:solidFill>
          <a:ln w="9503"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5EC9432B-21B3-0130-9198-35DD1EF4C0F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30" name="Straight Connector 29">
            <a:extLst>
              <a:ext uri="{FF2B5EF4-FFF2-40B4-BE49-F238E27FC236}">
                <a16:creationId xmlns:a16="http://schemas.microsoft.com/office/drawing/2014/main" id="{2A08FB65-C6A9-0E09-1515-1B68D3C4C40D}"/>
              </a:ext>
            </a:extLst>
          </p:cNvPr>
          <p:cNvCxnSpPr>
            <a:cxnSpLocks/>
          </p:cNvCxnSpPr>
          <p:nvPr userDrawn="1"/>
        </p:nvCxnSpPr>
        <p:spPr>
          <a:xfrm>
            <a:off x="534388" y="1206838"/>
            <a:ext cx="1111761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32011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 green">
    <p:bg>
      <p:bgPr>
        <a:solidFill>
          <a:srgbClr val="CDBEDB"/>
        </a:solidFill>
        <a:effectLst/>
      </p:bgPr>
    </p:bg>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C8F926C0-B965-645D-D9D9-8EEF6973CA8E}"/>
              </a:ext>
            </a:extLst>
          </p:cNvPr>
          <p:cNvSpPr/>
          <p:nvPr/>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946F60CD-96F6-DB85-C2CA-018EF25F4899}"/>
              </a:ext>
            </a:extLst>
          </p:cNvPr>
          <p:cNvSpPr>
            <a:spLocks noGrp="1"/>
          </p:cNvSpPr>
          <p:nvPr>
            <p:ph type="pic" sz="quarter" idx="16"/>
          </p:nvPr>
        </p:nvSpPr>
        <p:spPr>
          <a:xfrm>
            <a:off x="633413" y="569626"/>
            <a:ext cx="4365625" cy="2891124"/>
          </a:xfrm>
        </p:spPr>
        <p:txBody>
          <a:bodyPr/>
          <a:lstStyle/>
          <a:p>
            <a:r>
              <a:rPr lang="en-US"/>
              <a:t>Click icon to add picture</a:t>
            </a:r>
          </a:p>
        </p:txBody>
      </p:sp>
      <p:sp>
        <p:nvSpPr>
          <p:cNvPr id="3" name="Graphic 5">
            <a:extLst>
              <a:ext uri="{FF2B5EF4-FFF2-40B4-BE49-F238E27FC236}">
                <a16:creationId xmlns:a16="http://schemas.microsoft.com/office/drawing/2014/main" id="{2E8877C5-C771-C6C6-9AFD-87957BA8E35D}"/>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2EDCA563-285F-7A01-5F44-BDB160459DC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601749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Quote - green">
    <p:bg>
      <p:bgPr>
        <a:solidFill>
          <a:srgbClr val="F7EFD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2" name="Graphic 5">
            <a:extLst>
              <a:ext uri="{FF2B5EF4-FFF2-40B4-BE49-F238E27FC236}">
                <a16:creationId xmlns:a16="http://schemas.microsoft.com/office/drawing/2014/main" id="{17A48C49-85CD-519D-E3E2-845926BD8396}"/>
              </a:ext>
            </a:extLst>
          </p:cNvPr>
          <p:cNvSpPr/>
          <p:nvPr/>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Text Placeholder 9">
            <a:extLst>
              <a:ext uri="{FF2B5EF4-FFF2-40B4-BE49-F238E27FC236}">
                <a16:creationId xmlns:a16="http://schemas.microsoft.com/office/drawing/2014/main" id="{08335501-AF81-BF5E-C85C-FBE87B74751D}"/>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5" name="Text Placeholder 9">
            <a:extLst>
              <a:ext uri="{FF2B5EF4-FFF2-40B4-BE49-F238E27FC236}">
                <a16:creationId xmlns:a16="http://schemas.microsoft.com/office/drawing/2014/main" id="{4CDD5D5F-54C3-ED75-349B-1F4DE879BF90}"/>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C4996204-3FF2-B566-FB13-B3F136B1D93C}"/>
              </a:ext>
            </a:extLst>
          </p:cNvPr>
          <p:cNvSpPr>
            <a:spLocks noGrp="1"/>
          </p:cNvSpPr>
          <p:nvPr>
            <p:ph type="pic" sz="quarter" idx="16"/>
          </p:nvPr>
        </p:nvSpPr>
        <p:spPr>
          <a:xfrm>
            <a:off x="569730" y="850015"/>
            <a:ext cx="4459288" cy="2625725"/>
          </a:xfrm>
        </p:spPr>
        <p:txBody>
          <a:bodyPr/>
          <a:lstStyle/>
          <a:p>
            <a:r>
              <a:rPr lang="en-US"/>
              <a:t>Click icon to add picture</a:t>
            </a:r>
          </a:p>
        </p:txBody>
      </p:sp>
      <p:sp>
        <p:nvSpPr>
          <p:cNvPr id="4" name="TextBox 3">
            <a:extLst>
              <a:ext uri="{FF2B5EF4-FFF2-40B4-BE49-F238E27FC236}">
                <a16:creationId xmlns:a16="http://schemas.microsoft.com/office/drawing/2014/main" id="{90588F39-A118-9FBC-ED7E-392122B43E0E}"/>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Graphic 5">
            <a:extLst>
              <a:ext uri="{FF2B5EF4-FFF2-40B4-BE49-F238E27FC236}">
                <a16:creationId xmlns:a16="http://schemas.microsoft.com/office/drawing/2014/main" id="{4A6FA755-7590-3B95-B08A-7C3446A3AAA5}"/>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Tree>
    <p:extLst>
      <p:ext uri="{BB962C8B-B14F-4D97-AF65-F5344CB8AC3E}">
        <p14:creationId xmlns:p14="http://schemas.microsoft.com/office/powerpoint/2010/main" val="2527407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Quote - green">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lvl1pPr>
              <a:defRPr>
                <a:solidFill>
                  <a:schemeClr val="bg1"/>
                </a:solidFill>
              </a:defRPr>
            </a:lvl1pPr>
          </a:lstStyle>
          <a:p>
            <a:fld id="{B5042770-298F-4A05-AC19-71EBAFD4AFB7}" type="slidenum">
              <a:rPr lang="en-GB" smtClean="0"/>
              <a:pPr/>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3" name="Text Placeholder 9">
            <a:extLst>
              <a:ext uri="{FF2B5EF4-FFF2-40B4-BE49-F238E27FC236}">
                <a16:creationId xmlns:a16="http://schemas.microsoft.com/office/drawing/2014/main" id="{47AC4990-2BD9-0410-969E-C81328AED47B}"/>
              </a:ext>
            </a:extLst>
          </p:cNvPr>
          <p:cNvSpPr>
            <a:spLocks noGrp="1"/>
          </p:cNvSpPr>
          <p:nvPr>
            <p:ph type="body" sz="quarter" idx="14" hasCustomPrompt="1"/>
          </p:nvPr>
        </p:nvSpPr>
        <p:spPr>
          <a:xfrm>
            <a:off x="1091116" y="2174590"/>
            <a:ext cx="3513137" cy="883440"/>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4" name="Text Placeholder 9">
            <a:extLst>
              <a:ext uri="{FF2B5EF4-FFF2-40B4-BE49-F238E27FC236}">
                <a16:creationId xmlns:a16="http://schemas.microsoft.com/office/drawing/2014/main" id="{7F27A570-2080-A578-C697-57EA48F8036B}"/>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rgbClr val="412468"/>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C8E6EC71-B5F6-BB46-3E5A-2ED9CE185612}"/>
              </a:ext>
            </a:extLst>
          </p:cNvPr>
          <p:cNvSpPr>
            <a:spLocks noGrp="1"/>
          </p:cNvSpPr>
          <p:nvPr>
            <p:ph type="pic" sz="quarter" idx="16"/>
          </p:nvPr>
        </p:nvSpPr>
        <p:spPr>
          <a:xfrm>
            <a:off x="862013" y="314325"/>
            <a:ext cx="3836987" cy="5861050"/>
          </a:xfrm>
        </p:spPr>
        <p:txBody>
          <a:bodyPr/>
          <a:lstStyle/>
          <a:p>
            <a:r>
              <a:rPr lang="en-US"/>
              <a:t>Click icon to add picture</a:t>
            </a:r>
          </a:p>
        </p:txBody>
      </p:sp>
      <p:sp>
        <p:nvSpPr>
          <p:cNvPr id="2" name="TextBox 1">
            <a:extLst>
              <a:ext uri="{FF2B5EF4-FFF2-40B4-BE49-F238E27FC236}">
                <a16:creationId xmlns:a16="http://schemas.microsoft.com/office/drawing/2014/main" id="{0026BD69-8041-43B5-D17F-1EDD666D4FC5}"/>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807662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Number highlights">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E0A2A2-36EA-08BD-40F8-4DF1C5B116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3902"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2CA97A2D-FD85-B4BE-FA12-292B64CF519D}"/>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rgbClr val="412468"/>
                </a:solidFill>
              </a:defRPr>
            </a:lvl1pPr>
          </a:lstStyle>
          <a:p>
            <a:pPr lvl="0"/>
            <a:r>
              <a:rPr lang="en-GB"/>
              <a:t>Stat</a:t>
            </a:r>
          </a:p>
        </p:txBody>
      </p:sp>
      <p:sp>
        <p:nvSpPr>
          <p:cNvPr id="29" name="Title 1">
            <a:extLst>
              <a:ext uri="{FF2B5EF4-FFF2-40B4-BE49-F238E27FC236}">
                <a16:creationId xmlns:a16="http://schemas.microsoft.com/office/drawing/2014/main" id="{043B4A03-5F55-5B93-F10F-65053AA93253}"/>
              </a:ext>
            </a:extLst>
          </p:cNvPr>
          <p:cNvSpPr>
            <a:spLocks noGrp="1"/>
          </p:cNvSpPr>
          <p:nvPr>
            <p:ph type="title"/>
          </p:nvPr>
        </p:nvSpPr>
        <p:spPr>
          <a:xfrm>
            <a:off x="540000" y="712799"/>
            <a:ext cx="11112000" cy="699312"/>
          </a:xfrm>
        </p:spPr>
        <p:txBody>
          <a:bodyPr anchor="t" anchorCtr="0"/>
          <a:lstStyle>
            <a:lvl1pPr>
              <a:defRPr sz="4800" b="1">
                <a:solidFill>
                  <a:schemeClr val="tx2"/>
                </a:solidFill>
              </a:defRPr>
            </a:lvl1pPr>
          </a:lstStyle>
          <a:p>
            <a:r>
              <a:rPr lang="en-US"/>
              <a:t>Click to edit Master title style</a:t>
            </a:r>
            <a:endParaRPr lang="en-GB"/>
          </a:p>
        </p:txBody>
      </p:sp>
      <p:sp>
        <p:nvSpPr>
          <p:cNvPr id="30" name="Text Placeholder 26">
            <a:extLst>
              <a:ext uri="{FF2B5EF4-FFF2-40B4-BE49-F238E27FC236}">
                <a16:creationId xmlns:a16="http://schemas.microsoft.com/office/drawing/2014/main" id="{54E5DD1A-E54A-C423-280C-7930A710FED7}"/>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rgbClr val="412468"/>
                </a:solidFill>
              </a:defRPr>
            </a:lvl1pPr>
          </a:lstStyle>
          <a:p>
            <a:pPr lvl="0"/>
            <a:r>
              <a:rPr lang="en-GB"/>
              <a:t>Stat</a:t>
            </a:r>
          </a:p>
        </p:txBody>
      </p:sp>
      <p:sp>
        <p:nvSpPr>
          <p:cNvPr id="31" name="Text Placeholder 26">
            <a:extLst>
              <a:ext uri="{FF2B5EF4-FFF2-40B4-BE49-F238E27FC236}">
                <a16:creationId xmlns:a16="http://schemas.microsoft.com/office/drawing/2014/main" id="{EB1A2FE6-51E4-1F2D-9F69-F79DDA9E8E1A}"/>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rgbClr val="412468"/>
                </a:solidFill>
              </a:defRPr>
            </a:lvl1pPr>
          </a:lstStyle>
          <a:p>
            <a:pPr lvl="0"/>
            <a:r>
              <a:rPr lang="en-GB"/>
              <a:t>Stat</a:t>
            </a:r>
          </a:p>
        </p:txBody>
      </p:sp>
      <p:sp>
        <p:nvSpPr>
          <p:cNvPr id="10" name="TextBox 9">
            <a:extLst>
              <a:ext uri="{FF2B5EF4-FFF2-40B4-BE49-F238E27FC236}">
                <a16:creationId xmlns:a16="http://schemas.microsoft.com/office/drawing/2014/main" id="{247F13D4-C1EE-65F1-296A-DB4ED8D5C9FA}"/>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8" name="Straight Connector 7">
            <a:extLst>
              <a:ext uri="{FF2B5EF4-FFF2-40B4-BE49-F238E27FC236}">
                <a16:creationId xmlns:a16="http://schemas.microsoft.com/office/drawing/2014/main" id="{CAF6B44C-E7EA-F380-DB33-DFDD3E385196}"/>
              </a:ext>
            </a:extLst>
          </p:cNvPr>
          <p:cNvCxnSpPr/>
          <p:nvPr/>
        </p:nvCxnSpPr>
        <p:spPr>
          <a:xfrm>
            <a:off x="-130629" y="3117272"/>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3A47CA-BE80-B957-34FE-9A13C15DDF69}"/>
              </a:ext>
            </a:extLst>
          </p:cNvPr>
          <p:cNvCxnSpPr/>
          <p:nvPr/>
        </p:nvCxnSpPr>
        <p:spPr>
          <a:xfrm>
            <a:off x="-130629" y="4390523"/>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E85706-7AA4-B816-6BD0-09D3AEDEA5C6}"/>
              </a:ext>
            </a:extLst>
          </p:cNvPr>
          <p:cNvCxnSpPr/>
          <p:nvPr/>
        </p:nvCxnSpPr>
        <p:spPr>
          <a:xfrm>
            <a:off x="-130629" y="5785056"/>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3359B1E3-4232-211E-BB67-E9856F5EB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3902" y="-2816414"/>
            <a:ext cx="5752713" cy="9963452"/>
          </a:xfrm>
          <a:prstGeom prst="rect">
            <a:avLst/>
          </a:prstGeom>
        </p:spPr>
      </p:pic>
      <p:pic>
        <p:nvPicPr>
          <p:cNvPr id="5" name="Graphic 4">
            <a:extLst>
              <a:ext uri="{FF2B5EF4-FFF2-40B4-BE49-F238E27FC236}">
                <a16:creationId xmlns:a16="http://schemas.microsoft.com/office/drawing/2014/main" id="{E88B520E-430C-6DF2-201F-41F664703B10}"/>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7493619" y="2415014"/>
            <a:ext cx="5752713" cy="9963452"/>
          </a:xfrm>
          <a:prstGeom prst="rect">
            <a:avLst/>
          </a:prstGeom>
        </p:spPr>
      </p:pic>
      <p:sp>
        <p:nvSpPr>
          <p:cNvPr id="15" name="TextBox 14">
            <a:extLst>
              <a:ext uri="{FF2B5EF4-FFF2-40B4-BE49-F238E27FC236}">
                <a16:creationId xmlns:a16="http://schemas.microsoft.com/office/drawing/2014/main" id="{0143A917-B0FF-2BF3-A8EC-75AD09E1F2E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6" name="Straight Connector 15">
            <a:extLst>
              <a:ext uri="{FF2B5EF4-FFF2-40B4-BE49-F238E27FC236}">
                <a16:creationId xmlns:a16="http://schemas.microsoft.com/office/drawing/2014/main" id="{AB074B5B-742D-9B3F-3046-CB25EE3E8BF0}"/>
              </a:ext>
            </a:extLst>
          </p:cNvPr>
          <p:cNvCxnSpPr/>
          <p:nvPr userDrawn="1"/>
        </p:nvCxnSpPr>
        <p:spPr>
          <a:xfrm>
            <a:off x="-130629" y="3117272"/>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D00C02-C923-1CDA-7259-D733D977A557}"/>
              </a:ext>
            </a:extLst>
          </p:cNvPr>
          <p:cNvCxnSpPr/>
          <p:nvPr userDrawn="1"/>
        </p:nvCxnSpPr>
        <p:spPr>
          <a:xfrm>
            <a:off x="-130629" y="4390523"/>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52C9DD-A70A-3141-5699-2C1FC41C8806}"/>
              </a:ext>
            </a:extLst>
          </p:cNvPr>
          <p:cNvCxnSpPr/>
          <p:nvPr userDrawn="1"/>
        </p:nvCxnSpPr>
        <p:spPr>
          <a:xfrm>
            <a:off x="-130629" y="5785056"/>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25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Number highlights">
    <p:bg>
      <p:bgPr>
        <a:solidFill>
          <a:srgbClr val="F7EFD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A859B55-3EAA-4978-1E31-810B3AAFAE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3999" y="-2935778"/>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accent5"/>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24736D"/>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0734ED79-1F15-677A-69CE-7B2AB531059D}"/>
              </a:ext>
            </a:extLst>
          </p:cNvPr>
          <p:cNvSpPr>
            <a:spLocks noGrp="1"/>
          </p:cNvSpPr>
          <p:nvPr>
            <p:ph type="body" sz="quarter" idx="17" hasCustomPrompt="1"/>
          </p:nvPr>
        </p:nvSpPr>
        <p:spPr>
          <a:xfrm>
            <a:off x="543614" y="2740804"/>
            <a:ext cx="1811338" cy="374185"/>
          </a:xfrm>
          <a:noFill/>
        </p:spPr>
        <p:txBody>
          <a:bodyPr/>
          <a:lstStyle>
            <a:lvl1pPr marL="0" indent="0">
              <a:buFontTx/>
              <a:buNone/>
              <a:defRPr sz="4000" b="1">
                <a:solidFill>
                  <a:schemeClr val="accent5"/>
                </a:solidFill>
              </a:defRPr>
            </a:lvl1pPr>
          </a:lstStyle>
          <a:p>
            <a:pPr lvl="0"/>
            <a:r>
              <a:rPr lang="en-GB"/>
              <a:t>Stat</a:t>
            </a:r>
          </a:p>
        </p:txBody>
      </p:sp>
      <p:sp>
        <p:nvSpPr>
          <p:cNvPr id="19" name="Text Placeholder 26">
            <a:extLst>
              <a:ext uri="{FF2B5EF4-FFF2-40B4-BE49-F238E27FC236}">
                <a16:creationId xmlns:a16="http://schemas.microsoft.com/office/drawing/2014/main" id="{8346E8C1-7CCF-BABE-E72A-D7ED9AAE5FE9}"/>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accent5"/>
                </a:solidFill>
              </a:defRPr>
            </a:lvl1pPr>
          </a:lstStyle>
          <a:p>
            <a:pPr lvl="0"/>
            <a:r>
              <a:rPr lang="en-GB"/>
              <a:t>Stat</a:t>
            </a:r>
          </a:p>
        </p:txBody>
      </p:sp>
      <p:sp>
        <p:nvSpPr>
          <p:cNvPr id="20" name="Text Placeholder 26">
            <a:extLst>
              <a:ext uri="{FF2B5EF4-FFF2-40B4-BE49-F238E27FC236}">
                <a16:creationId xmlns:a16="http://schemas.microsoft.com/office/drawing/2014/main" id="{87B13515-7DAD-743B-9960-80CBE52CA4F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accent5"/>
                </a:solidFill>
              </a:defRPr>
            </a:lvl1pPr>
          </a:lstStyle>
          <a:p>
            <a:pPr lvl="0"/>
            <a:r>
              <a:rPr lang="en-GB"/>
              <a:t>Stat</a:t>
            </a:r>
          </a:p>
        </p:txBody>
      </p:sp>
      <p:sp>
        <p:nvSpPr>
          <p:cNvPr id="4" name="TextBox 3">
            <a:extLst>
              <a:ext uri="{FF2B5EF4-FFF2-40B4-BE49-F238E27FC236}">
                <a16:creationId xmlns:a16="http://schemas.microsoft.com/office/drawing/2014/main" id="{206940EB-E10C-11C2-3F63-F95D95D5F5A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0" name="Straight Connector 9">
            <a:extLst>
              <a:ext uri="{FF2B5EF4-FFF2-40B4-BE49-F238E27FC236}">
                <a16:creationId xmlns:a16="http://schemas.microsoft.com/office/drawing/2014/main" id="{8C733EB9-48EA-D7A2-3DBA-2300F5A998C2}"/>
              </a:ext>
            </a:extLst>
          </p:cNvPr>
          <p:cNvCxnSpPr/>
          <p:nvPr/>
        </p:nvCxnSpPr>
        <p:spPr>
          <a:xfrm>
            <a:off x="-130629" y="3117272"/>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D7B507-FA32-884A-92B3-03037AD75F18}"/>
              </a:ext>
            </a:extLst>
          </p:cNvPr>
          <p:cNvCxnSpPr/>
          <p:nvPr/>
        </p:nvCxnSpPr>
        <p:spPr>
          <a:xfrm>
            <a:off x="-130629" y="4390523"/>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F6A12-73EA-3BAA-7612-B3277789432D}"/>
              </a:ext>
            </a:extLst>
          </p:cNvPr>
          <p:cNvCxnSpPr/>
          <p:nvPr/>
        </p:nvCxnSpPr>
        <p:spPr>
          <a:xfrm>
            <a:off x="-130629" y="5785056"/>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43FF3D8-0B77-D0F2-ACF9-F47C49E5BF5C}"/>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0363999" y="-2935778"/>
            <a:ext cx="5752713" cy="9963452"/>
          </a:xfrm>
          <a:prstGeom prst="rect">
            <a:avLst/>
          </a:prstGeom>
        </p:spPr>
      </p:pic>
      <p:pic>
        <p:nvPicPr>
          <p:cNvPr id="15" name="Graphic 14">
            <a:extLst>
              <a:ext uri="{FF2B5EF4-FFF2-40B4-BE49-F238E27FC236}">
                <a16:creationId xmlns:a16="http://schemas.microsoft.com/office/drawing/2014/main" id="{242E4067-BC8C-D404-4E82-AAF7D3C19112}"/>
              </a:ext>
            </a:extLst>
          </p:cNvPr>
          <p:cNvPicPr>
            <a:picLocks noChangeAspect="1"/>
          </p:cNvPicPr>
          <p:nvPr userDrawn="1"/>
        </p:nvPicPr>
        <p:blipFill>
          <a:blip r:embed="rId4">
            <a:extLst>
              <a:ext uri="{96DAC541-7B7A-43D3-8B79-37D633B846F1}">
                <asvg:svgBlip xmlns:asvg="http://schemas.microsoft.com/office/drawing/2016/SVG/main" r:embed="rId7"/>
              </a:ext>
            </a:extLst>
          </a:blip>
          <a:stretch>
            <a:fillRect/>
          </a:stretch>
        </p:blipFill>
        <p:spPr>
          <a:xfrm>
            <a:off x="7493619" y="2415014"/>
            <a:ext cx="5752713" cy="9963452"/>
          </a:xfrm>
          <a:prstGeom prst="rect">
            <a:avLst/>
          </a:prstGeom>
        </p:spPr>
      </p:pic>
      <p:sp>
        <p:nvSpPr>
          <p:cNvPr id="16" name="TextBox 15">
            <a:extLst>
              <a:ext uri="{FF2B5EF4-FFF2-40B4-BE49-F238E27FC236}">
                <a16:creationId xmlns:a16="http://schemas.microsoft.com/office/drawing/2014/main" id="{0FB91331-7B49-371E-60DC-723EF1AA5AD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7" name="Straight Connector 16">
            <a:extLst>
              <a:ext uri="{FF2B5EF4-FFF2-40B4-BE49-F238E27FC236}">
                <a16:creationId xmlns:a16="http://schemas.microsoft.com/office/drawing/2014/main" id="{DDB02722-85A2-ACE8-BCE9-E40E49585F28}"/>
              </a:ext>
            </a:extLst>
          </p:cNvPr>
          <p:cNvCxnSpPr/>
          <p:nvPr userDrawn="1"/>
        </p:nvCxnSpPr>
        <p:spPr>
          <a:xfrm>
            <a:off x="-130629" y="3117272"/>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3BCC4D-1455-B000-8246-CAEE8F204E92}"/>
              </a:ext>
            </a:extLst>
          </p:cNvPr>
          <p:cNvCxnSpPr/>
          <p:nvPr userDrawn="1"/>
        </p:nvCxnSpPr>
        <p:spPr>
          <a:xfrm>
            <a:off x="-130629" y="4390523"/>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739B28-729F-0584-C52A-D98249F0FF79}"/>
              </a:ext>
            </a:extLst>
          </p:cNvPr>
          <p:cNvCxnSpPr/>
          <p:nvPr userDrawn="1"/>
        </p:nvCxnSpPr>
        <p:spPr>
          <a:xfrm>
            <a:off x="-130629" y="5785056"/>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4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Number highlights">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9AF1E04-F8DC-7264-2C50-22B966B97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6259"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bg2">
                    <a:lumMod val="20000"/>
                    <a:lumOff val="80000"/>
                  </a:schemeClr>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tx2"/>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bg1"/>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59006"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6964DE38-0F7F-6C55-F002-3525F83D01F3}"/>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chemeClr val="bg1"/>
                </a:solidFill>
              </a:defRPr>
            </a:lvl1pPr>
          </a:lstStyle>
          <a:p>
            <a:pPr lvl="0"/>
            <a:r>
              <a:rPr lang="en-GB"/>
              <a:t>Stat</a:t>
            </a:r>
          </a:p>
        </p:txBody>
      </p:sp>
      <p:sp>
        <p:nvSpPr>
          <p:cNvPr id="18" name="Text Placeholder 26">
            <a:extLst>
              <a:ext uri="{FF2B5EF4-FFF2-40B4-BE49-F238E27FC236}">
                <a16:creationId xmlns:a16="http://schemas.microsoft.com/office/drawing/2014/main" id="{0384EA6A-B1EA-2824-01A2-AAC0E8F91EA0}"/>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bg1"/>
                </a:solidFill>
              </a:defRPr>
            </a:lvl1pPr>
          </a:lstStyle>
          <a:p>
            <a:pPr lvl="0"/>
            <a:r>
              <a:rPr lang="en-GB"/>
              <a:t>Stat</a:t>
            </a:r>
          </a:p>
        </p:txBody>
      </p:sp>
      <p:sp>
        <p:nvSpPr>
          <p:cNvPr id="19" name="Text Placeholder 26">
            <a:extLst>
              <a:ext uri="{FF2B5EF4-FFF2-40B4-BE49-F238E27FC236}">
                <a16:creationId xmlns:a16="http://schemas.microsoft.com/office/drawing/2014/main" id="{537EEE51-BB5B-851B-DBFF-4F61C9B3399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bg1"/>
                </a:solidFill>
              </a:defRPr>
            </a:lvl1pPr>
          </a:lstStyle>
          <a:p>
            <a:pPr lvl="0"/>
            <a:r>
              <a:rPr lang="en-GB"/>
              <a:t>Stat</a:t>
            </a:r>
          </a:p>
        </p:txBody>
      </p:sp>
      <p:sp>
        <p:nvSpPr>
          <p:cNvPr id="14" name="TextBox 13">
            <a:extLst>
              <a:ext uri="{FF2B5EF4-FFF2-40B4-BE49-F238E27FC236}">
                <a16:creationId xmlns:a16="http://schemas.microsoft.com/office/drawing/2014/main" id="{AD67B431-88E8-D4FB-ECC9-414B60265916}"/>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cxnSp>
        <p:nvCxnSpPr>
          <p:cNvPr id="8" name="Straight Connector 7">
            <a:extLst>
              <a:ext uri="{FF2B5EF4-FFF2-40B4-BE49-F238E27FC236}">
                <a16:creationId xmlns:a16="http://schemas.microsoft.com/office/drawing/2014/main" id="{D63AD89C-C6A5-7BBB-616F-69E412328EB3}"/>
              </a:ext>
            </a:extLst>
          </p:cNvPr>
          <p:cNvCxnSpPr/>
          <p:nvPr/>
        </p:nvCxnSpPr>
        <p:spPr>
          <a:xfrm>
            <a:off x="-130629" y="3117272"/>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6ACDEC-1681-3F90-FF4E-7BBC057CA7A0}"/>
              </a:ext>
            </a:extLst>
          </p:cNvPr>
          <p:cNvCxnSpPr/>
          <p:nvPr/>
        </p:nvCxnSpPr>
        <p:spPr>
          <a:xfrm>
            <a:off x="-130629" y="4390523"/>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A2F048-7F85-573D-2B7A-D5827A0B326C}"/>
              </a:ext>
            </a:extLst>
          </p:cNvPr>
          <p:cNvCxnSpPr/>
          <p:nvPr/>
        </p:nvCxnSpPr>
        <p:spPr>
          <a:xfrm>
            <a:off x="-130629" y="5785056"/>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0D48904-0AB3-334B-5DA7-753BFF96B64D}"/>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0316259" y="-2816414"/>
            <a:ext cx="5752713" cy="9963452"/>
          </a:xfrm>
          <a:prstGeom prst="rect">
            <a:avLst/>
          </a:prstGeom>
        </p:spPr>
      </p:pic>
      <p:pic>
        <p:nvPicPr>
          <p:cNvPr id="15" name="Graphic 14">
            <a:extLst>
              <a:ext uri="{FF2B5EF4-FFF2-40B4-BE49-F238E27FC236}">
                <a16:creationId xmlns:a16="http://schemas.microsoft.com/office/drawing/2014/main" id="{2682041A-2B1D-60F3-DA33-0771F5B181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16" name="TextBox 15">
            <a:extLst>
              <a:ext uri="{FF2B5EF4-FFF2-40B4-BE49-F238E27FC236}">
                <a16:creationId xmlns:a16="http://schemas.microsoft.com/office/drawing/2014/main" id="{65F63CA3-F1C2-A69E-F799-63D42808E7B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cxnSp>
        <p:nvCxnSpPr>
          <p:cNvPr id="20" name="Straight Connector 19">
            <a:extLst>
              <a:ext uri="{FF2B5EF4-FFF2-40B4-BE49-F238E27FC236}">
                <a16:creationId xmlns:a16="http://schemas.microsoft.com/office/drawing/2014/main" id="{9A860108-94A5-23B0-6F05-60BC2510BD19}"/>
              </a:ext>
            </a:extLst>
          </p:cNvPr>
          <p:cNvCxnSpPr/>
          <p:nvPr userDrawn="1"/>
        </p:nvCxnSpPr>
        <p:spPr>
          <a:xfrm>
            <a:off x="-130629" y="3117272"/>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D5399-FB4B-EA65-5CE7-9D91A1639A6C}"/>
              </a:ext>
            </a:extLst>
          </p:cNvPr>
          <p:cNvCxnSpPr/>
          <p:nvPr userDrawn="1"/>
        </p:nvCxnSpPr>
        <p:spPr>
          <a:xfrm>
            <a:off x="-130629" y="4390523"/>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FF0354-358B-3A25-B6C4-3691E86C90A2}"/>
              </a:ext>
            </a:extLst>
          </p:cNvPr>
          <p:cNvCxnSpPr/>
          <p:nvPr userDrawn="1"/>
        </p:nvCxnSpPr>
        <p:spPr>
          <a:xfrm>
            <a:off x="-130629" y="5785056"/>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997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2x content">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6B5EDCA-B0C3-1E4E-6185-39B389F0297E}"/>
              </a:ext>
            </a:extLst>
          </p:cNvPr>
          <p:cNvSpPr/>
          <p:nvPr/>
        </p:nvSpPr>
        <p:spPr>
          <a:xfrm>
            <a:off x="539750" y="2326511"/>
            <a:ext cx="5303232" cy="3818689"/>
          </a:xfrm>
          <a:prstGeom prst="roundRect">
            <a:avLst>
              <a:gd name="adj" fmla="val 3660"/>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24AC991-EEFE-7B16-5BFA-E43FD92E3B88}"/>
              </a:ext>
            </a:extLst>
          </p:cNvPr>
          <p:cNvSpPr/>
          <p:nvPr/>
        </p:nvSpPr>
        <p:spPr>
          <a:xfrm>
            <a:off x="6349017" y="2326510"/>
            <a:ext cx="5303232" cy="3818689"/>
          </a:xfrm>
          <a:prstGeom prst="roundRect">
            <a:avLst>
              <a:gd name="adj" fmla="val 2773"/>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807522" y="2547257"/>
            <a:ext cx="4803569" cy="3354779"/>
          </a:xfrm>
        </p:spPr>
        <p:txBody>
          <a:bodyPr/>
          <a:lstStyle>
            <a:lvl1pPr marL="0" indent="0">
              <a:buFontTx/>
              <a:buNone/>
              <a:defRPr sz="280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cxnSp>
        <p:nvCxnSpPr>
          <p:cNvPr id="8" name="Straight Connector 7">
            <a:extLst>
              <a:ext uri="{FF2B5EF4-FFF2-40B4-BE49-F238E27FC236}">
                <a16:creationId xmlns:a16="http://schemas.microsoft.com/office/drawing/2014/main" id="{3D637310-2CEB-F373-4B6D-F2D55E8643E1}"/>
              </a:ext>
            </a:extLst>
          </p:cNvPr>
          <p:cNvCxnSpPr/>
          <p:nvPr/>
        </p:nvCxnSpPr>
        <p:spPr>
          <a:xfrm>
            <a:off x="6096000" y="2326511"/>
            <a:ext cx="0" cy="3871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7835C4-F6B8-24E6-4219-B005FFB8A302}"/>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4" name="Content Placeholder 2">
            <a:extLst>
              <a:ext uri="{FF2B5EF4-FFF2-40B4-BE49-F238E27FC236}">
                <a16:creationId xmlns:a16="http://schemas.microsoft.com/office/drawing/2014/main" id="{64007CE9-7857-8708-A740-15CA171DD9C4}"/>
              </a:ext>
            </a:extLst>
          </p:cNvPr>
          <p:cNvSpPr>
            <a:spLocks noGrp="1"/>
          </p:cNvSpPr>
          <p:nvPr>
            <p:ph idx="14"/>
          </p:nvPr>
        </p:nvSpPr>
        <p:spPr>
          <a:xfrm>
            <a:off x="6607974" y="2545278"/>
            <a:ext cx="4803569" cy="3354779"/>
          </a:xfrm>
        </p:spPr>
        <p:txBody>
          <a:bodyPr/>
          <a:lstStyle>
            <a:lvl1pPr marL="0" indent="0">
              <a:buFontTx/>
              <a:buNone/>
              <a:defRPr sz="280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655E2223-9C50-D6DE-4D6F-877786BDA826}"/>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tx2"/>
                </a:solidFill>
              </a:rPr>
              <a:t>‹#›</a:t>
            </a:fld>
            <a:endParaRPr lang="en-GB" sz="1200" b="1">
              <a:solidFill>
                <a:schemeClr val="tx2"/>
              </a:solidFill>
            </a:endParaRPr>
          </a:p>
        </p:txBody>
      </p:sp>
      <p:sp>
        <p:nvSpPr>
          <p:cNvPr id="6" name="Picture Placeholder 5">
            <a:extLst>
              <a:ext uri="{FF2B5EF4-FFF2-40B4-BE49-F238E27FC236}">
                <a16:creationId xmlns:a16="http://schemas.microsoft.com/office/drawing/2014/main" id="{050DF87E-90A6-92FA-EE4A-AD2EBB6D63A3}"/>
              </a:ext>
            </a:extLst>
          </p:cNvPr>
          <p:cNvSpPr>
            <a:spLocks noGrp="1"/>
          </p:cNvSpPr>
          <p:nvPr>
            <p:ph type="pic" sz="quarter" idx="15"/>
          </p:nvPr>
        </p:nvSpPr>
        <p:spPr>
          <a:xfrm>
            <a:off x="9174163" y="389640"/>
            <a:ext cx="2622550" cy="1952625"/>
          </a:xfrm>
        </p:spPr>
        <p:txBody>
          <a:bodyPr/>
          <a:lstStyle/>
          <a:p>
            <a:r>
              <a:rPr lang="en-US"/>
              <a:t>Click icon to add picture</a:t>
            </a:r>
          </a:p>
        </p:txBody>
      </p:sp>
      <p:sp>
        <p:nvSpPr>
          <p:cNvPr id="5" name="Rounded Rectangle 6">
            <a:extLst>
              <a:ext uri="{FF2B5EF4-FFF2-40B4-BE49-F238E27FC236}">
                <a16:creationId xmlns:a16="http://schemas.microsoft.com/office/drawing/2014/main" id="{1BA180E7-8AED-1E3C-A437-7CAA3D410AC0}"/>
              </a:ext>
            </a:extLst>
          </p:cNvPr>
          <p:cNvSpPr/>
          <p:nvPr userDrawn="1"/>
        </p:nvSpPr>
        <p:spPr>
          <a:xfrm>
            <a:off x="539750" y="2326511"/>
            <a:ext cx="5303232" cy="3818689"/>
          </a:xfrm>
          <a:prstGeom prst="roundRect">
            <a:avLst>
              <a:gd name="adj" fmla="val 3660"/>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96F70D70-CDCE-EA0B-5575-436E2B7C406F}"/>
              </a:ext>
            </a:extLst>
          </p:cNvPr>
          <p:cNvSpPr/>
          <p:nvPr userDrawn="1"/>
        </p:nvSpPr>
        <p:spPr>
          <a:xfrm>
            <a:off x="6349017" y="2326510"/>
            <a:ext cx="5303232" cy="3818689"/>
          </a:xfrm>
          <a:prstGeom prst="roundRect">
            <a:avLst>
              <a:gd name="adj" fmla="val 2773"/>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5E36BC6-191E-EBE7-150C-12986A2BDF1D}"/>
              </a:ext>
            </a:extLst>
          </p:cNvPr>
          <p:cNvCxnSpPr/>
          <p:nvPr userDrawn="1"/>
        </p:nvCxnSpPr>
        <p:spPr>
          <a:xfrm>
            <a:off x="6096000" y="2326511"/>
            <a:ext cx="0" cy="3871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4D4B21-A029-019F-D3A4-A66B3C253FD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6" name="TextBox 15">
            <a:extLst>
              <a:ext uri="{FF2B5EF4-FFF2-40B4-BE49-F238E27FC236}">
                <a16:creationId xmlns:a16="http://schemas.microsoft.com/office/drawing/2014/main" id="{05ED2874-A14D-0A1D-1C1D-9A8E51E27063}"/>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tx2"/>
                </a:solidFill>
              </a:rPr>
              <a:t>‹#›</a:t>
            </a:fld>
            <a:endParaRPr lang="en-GB" sz="1200" b="1">
              <a:solidFill>
                <a:schemeClr val="tx2"/>
              </a:solidFill>
            </a:endParaRPr>
          </a:p>
        </p:txBody>
      </p:sp>
    </p:spTree>
    <p:extLst>
      <p:ext uri="{BB962C8B-B14F-4D97-AF65-F5344CB8AC3E}">
        <p14:creationId xmlns:p14="http://schemas.microsoft.com/office/powerpoint/2010/main" val="276473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hart/table &amp; text">
    <p:bg>
      <p:bgPr>
        <a:solidFill>
          <a:srgbClr val="F7EFDA"/>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BD6A46DC-822C-26F6-9783-FE0F24A26443}"/>
              </a:ext>
            </a:extLst>
          </p:cNvPr>
          <p:cNvSpPr/>
          <p:nvPr/>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C0C089CB-F798-ABCD-3B76-3AE353C9ED96}"/>
              </a:ext>
            </a:extLst>
          </p:cNvPr>
          <p:cNvSpPr/>
          <p:nvPr/>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rgbClr val="412468"/>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1" name="Picture Placeholder 10">
            <a:extLst>
              <a:ext uri="{FF2B5EF4-FFF2-40B4-BE49-F238E27FC236}">
                <a16:creationId xmlns:a16="http://schemas.microsoft.com/office/drawing/2014/main" id="{E92E3E18-696C-C74A-6EAD-5C122742DF26}"/>
              </a:ext>
            </a:extLst>
          </p:cNvPr>
          <p:cNvSpPr>
            <a:spLocks noGrp="1"/>
          </p:cNvSpPr>
          <p:nvPr>
            <p:ph type="pic" sz="quarter" idx="15"/>
          </p:nvPr>
        </p:nvSpPr>
        <p:spPr>
          <a:xfrm>
            <a:off x="7135813" y="3321050"/>
            <a:ext cx="4586287" cy="2914650"/>
          </a:xfrm>
        </p:spPr>
        <p:txBody>
          <a:bodyPr/>
          <a:lstStyle/>
          <a:p>
            <a:r>
              <a:rPr lang="en-US"/>
              <a:t>Click icon to add picture</a:t>
            </a:r>
          </a:p>
        </p:txBody>
      </p:sp>
      <p:sp>
        <p:nvSpPr>
          <p:cNvPr id="10" name="Graphic 7">
            <a:extLst>
              <a:ext uri="{FF2B5EF4-FFF2-40B4-BE49-F238E27FC236}">
                <a16:creationId xmlns:a16="http://schemas.microsoft.com/office/drawing/2014/main" id="{E0E9B576-7C11-2DE7-9C6F-2A17155D1A06}"/>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12" name="Graphic 7">
            <a:extLst>
              <a:ext uri="{FF2B5EF4-FFF2-40B4-BE49-F238E27FC236}">
                <a16:creationId xmlns:a16="http://schemas.microsoft.com/office/drawing/2014/main" id="{AEE951DD-AA6B-0F74-AC78-89D3020367A8}"/>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solidFill>
          <a:ln w="44181" cap="flat">
            <a:noFill/>
            <a:prstDash val="solid"/>
            <a:miter/>
          </a:ln>
        </p:spPr>
        <p:txBody>
          <a:bodyPr rtlCol="0" anchor="ctr"/>
          <a:lstStyle/>
          <a:p>
            <a:endParaRPr lang="en-US">
              <a:solidFill>
                <a:schemeClr val="accent6"/>
              </a:solidFill>
            </a:endParaRPr>
          </a:p>
        </p:txBody>
      </p:sp>
      <p:sp>
        <p:nvSpPr>
          <p:cNvPr id="13" name="Rectangle: Rounded Corners 12">
            <a:extLst>
              <a:ext uri="{FF2B5EF4-FFF2-40B4-BE49-F238E27FC236}">
                <a16:creationId xmlns:a16="http://schemas.microsoft.com/office/drawing/2014/main" id="{0A83C2AA-BAC8-42B3-F98B-6CB98D96042F}"/>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EC565C6-77D2-EB2D-7958-4FF886A6447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2234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hart/table &amp; tex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46810DEA-4BB4-5B59-AA00-C57288EA861B}"/>
              </a:ext>
            </a:extLst>
          </p:cNvPr>
          <p:cNvSpPr/>
          <p:nvPr/>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bg1"/>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0503C693-BFF4-CD5F-E5DB-274B2E5ED56D}"/>
              </a:ext>
            </a:extLst>
          </p:cNvPr>
          <p:cNvSpPr/>
          <p:nvPr/>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3"/>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accent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pic>
        <p:nvPicPr>
          <p:cNvPr id="16" name="Picture 15">
            <a:extLst>
              <a:ext uri="{FF2B5EF4-FFF2-40B4-BE49-F238E27FC236}">
                <a16:creationId xmlns:a16="http://schemas.microsoft.com/office/drawing/2014/main" id="{B6F7EC91-9292-AA22-F1FA-DEDDDC05B4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2547" y="3621839"/>
            <a:ext cx="4066680" cy="2668051"/>
          </a:xfrm>
          <a:prstGeom prst="rect">
            <a:avLst/>
          </a:prstGeom>
        </p:spPr>
      </p:pic>
      <p:sp>
        <p:nvSpPr>
          <p:cNvPr id="10" name="Graphic 7">
            <a:extLst>
              <a:ext uri="{FF2B5EF4-FFF2-40B4-BE49-F238E27FC236}">
                <a16:creationId xmlns:a16="http://schemas.microsoft.com/office/drawing/2014/main" id="{C2D695C9-5F24-F37D-4292-D2E7BC799F4C}"/>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bg1"/>
          </a:solidFill>
          <a:ln w="44181" cap="flat">
            <a:noFill/>
            <a:prstDash val="solid"/>
            <a:miter/>
          </a:ln>
        </p:spPr>
        <p:txBody>
          <a:bodyPr rtlCol="0" anchor="ctr"/>
          <a:lstStyle/>
          <a:p>
            <a:endParaRPr lang="en-US">
              <a:solidFill>
                <a:schemeClr val="accent6"/>
              </a:solidFill>
            </a:endParaRPr>
          </a:p>
        </p:txBody>
      </p:sp>
      <p:sp>
        <p:nvSpPr>
          <p:cNvPr id="11" name="Graphic 7">
            <a:extLst>
              <a:ext uri="{FF2B5EF4-FFF2-40B4-BE49-F238E27FC236}">
                <a16:creationId xmlns:a16="http://schemas.microsoft.com/office/drawing/2014/main" id="{84B29815-C63D-2803-2970-E8FE700A185F}"/>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3"/>
          </a:solidFill>
          <a:ln w="44181" cap="flat">
            <a:noFill/>
            <a:prstDash val="solid"/>
            <a:miter/>
          </a:ln>
        </p:spPr>
        <p:txBody>
          <a:bodyPr rtlCol="0" anchor="ctr"/>
          <a:lstStyle/>
          <a:p>
            <a:endParaRPr lang="en-US">
              <a:solidFill>
                <a:schemeClr val="accent6"/>
              </a:solidFill>
            </a:endParaRPr>
          </a:p>
        </p:txBody>
      </p:sp>
      <p:sp>
        <p:nvSpPr>
          <p:cNvPr id="12" name="Rectangle: Rounded Corners 11">
            <a:extLst>
              <a:ext uri="{FF2B5EF4-FFF2-40B4-BE49-F238E27FC236}">
                <a16:creationId xmlns:a16="http://schemas.microsoft.com/office/drawing/2014/main" id="{72534926-FADA-9176-D516-06C74FB20575}"/>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064E351-2F29-5641-1C51-135501FA040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pic>
        <p:nvPicPr>
          <p:cNvPr id="14" name="Picture 13">
            <a:extLst>
              <a:ext uri="{FF2B5EF4-FFF2-40B4-BE49-F238E27FC236}">
                <a16:creationId xmlns:a16="http://schemas.microsoft.com/office/drawing/2014/main" id="{B96B4637-545D-1766-8172-B50DD535A7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2547" y="3621839"/>
            <a:ext cx="4066680" cy="2668051"/>
          </a:xfrm>
          <a:prstGeom prst="rect">
            <a:avLst/>
          </a:prstGeom>
        </p:spPr>
      </p:pic>
    </p:spTree>
    <p:extLst>
      <p:ext uri="{BB962C8B-B14F-4D97-AF65-F5344CB8AC3E}">
        <p14:creationId xmlns:p14="http://schemas.microsoft.com/office/powerpoint/2010/main" val="3888892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Large table/chart &amp; tex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1" y="712799"/>
            <a:ext cx="8053810" cy="699312"/>
          </a:xfrm>
        </p:spPr>
        <p:txBody>
          <a:bodyPr anchor="t" anchorCtr="0"/>
          <a:lstStyle>
            <a:lvl1pPr>
              <a:defRPr sz="4800">
                <a:solidFill>
                  <a:srgbClr val="412468"/>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9322230" y="2326509"/>
            <a:ext cx="2329769" cy="3818691"/>
          </a:xfrm>
        </p:spPr>
        <p:txBody>
          <a:bodyPr/>
          <a:lstStyle>
            <a:lvl1pPr marL="0" indent="0">
              <a:buClr>
                <a:schemeClr val="bg1"/>
              </a:buClr>
              <a:buNone/>
              <a:defRPr>
                <a:solidFill>
                  <a:srgbClr val="412468"/>
                </a:solidFill>
              </a:defRPr>
            </a:lvl1pPr>
            <a:lvl2pPr marL="0" indent="0">
              <a:buClr>
                <a:schemeClr val="bg1"/>
              </a:buClr>
              <a:buNone/>
              <a:defRPr>
                <a:solidFill>
                  <a:srgbClr val="412468"/>
                </a:solidFill>
              </a:defRPr>
            </a:lvl2pPr>
            <a:lvl3pPr marL="360000" indent="0">
              <a:buClr>
                <a:schemeClr val="bg1"/>
              </a:buClr>
              <a:buNone/>
              <a:defRPr>
                <a:solidFill>
                  <a:srgbClr val="412468"/>
                </a:solidFill>
              </a:defRPr>
            </a:lvl3pPr>
            <a:lvl4pPr marL="360000" indent="0">
              <a:buClr>
                <a:schemeClr val="bg1"/>
              </a:buClr>
              <a:buNone/>
              <a:defRPr>
                <a:solidFill>
                  <a:srgbClr val="412468"/>
                </a:solidFill>
              </a:defRPr>
            </a:lvl4pPr>
            <a:lvl5pPr marL="360000" indent="0">
              <a:buClr>
                <a:schemeClr val="bg1"/>
              </a:buClr>
              <a:buNone/>
              <a:defRPr>
                <a:solidFill>
                  <a:srgbClr val="41246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8054172"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539751" y="2326509"/>
            <a:ext cx="8054054"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0C4F28F4-1335-15DD-28D4-F439F87D96AE}"/>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Picture Placeholder 7">
            <a:extLst>
              <a:ext uri="{FF2B5EF4-FFF2-40B4-BE49-F238E27FC236}">
                <a16:creationId xmlns:a16="http://schemas.microsoft.com/office/drawing/2014/main" id="{4E80B5B1-CA8C-0AA5-B37A-D2ABB87B9E16}"/>
              </a:ext>
            </a:extLst>
          </p:cNvPr>
          <p:cNvSpPr>
            <a:spLocks noGrp="1"/>
          </p:cNvSpPr>
          <p:nvPr>
            <p:ph type="pic" sz="quarter" idx="15"/>
          </p:nvPr>
        </p:nvSpPr>
        <p:spPr>
          <a:xfrm>
            <a:off x="8909050" y="261938"/>
            <a:ext cx="2820988" cy="1919287"/>
          </a:xfrm>
        </p:spPr>
        <p:txBody>
          <a:bodyPr/>
          <a:lstStyle/>
          <a:p>
            <a:r>
              <a:rPr lang="en-US"/>
              <a:t>Click icon to add picture</a:t>
            </a:r>
          </a:p>
        </p:txBody>
      </p:sp>
      <p:sp>
        <p:nvSpPr>
          <p:cNvPr id="5" name="TextBox 4">
            <a:extLst>
              <a:ext uri="{FF2B5EF4-FFF2-40B4-BE49-F238E27FC236}">
                <a16:creationId xmlns:a16="http://schemas.microsoft.com/office/drawing/2014/main" id="{DEE4095D-F6FB-D387-C19E-BB6BF41585A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3037258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2x chart/table">
    <p:bg>
      <p:bgPr>
        <a:solidFill>
          <a:schemeClr val="accent5"/>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E8CF6EF-2E2B-0CB6-EFAB-036A31D0807F}"/>
              </a:ext>
            </a:extLst>
          </p:cNvPr>
          <p:cNvSpPr/>
          <p:nvPr/>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lumMod val="75000"/>
            </a:schemeClr>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4" name="Picture 13" descr="A person sitting at a table with a computer&#10;&#10;Description automatically generated">
            <a:extLst>
              <a:ext uri="{FF2B5EF4-FFF2-40B4-BE49-F238E27FC236}">
                <a16:creationId xmlns:a16="http://schemas.microsoft.com/office/drawing/2014/main" id="{FF2AE1B9-502A-600A-F2D7-507EF0AAB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961" y="516214"/>
            <a:ext cx="2516170" cy="2729504"/>
          </a:xfrm>
          <a:prstGeom prst="rect">
            <a:avLst/>
          </a:prstGeom>
        </p:spPr>
      </p:pic>
      <p:sp>
        <p:nvSpPr>
          <p:cNvPr id="8" name="Graphic 7">
            <a:extLst>
              <a:ext uri="{FF2B5EF4-FFF2-40B4-BE49-F238E27FC236}">
                <a16:creationId xmlns:a16="http://schemas.microsoft.com/office/drawing/2014/main" id="{196FB7E1-1053-8035-4D18-F7F3C61A629A}"/>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lumMod val="75000"/>
            </a:schemeClr>
          </a:solidFill>
          <a:ln w="44181" cap="flat">
            <a:noFill/>
            <a:prstDash val="solid"/>
            <a:miter/>
          </a:ln>
        </p:spPr>
        <p:txBody>
          <a:bodyPr rtlCol="0" anchor="ctr"/>
          <a:lstStyle/>
          <a:p>
            <a:endParaRPr lang="en-US">
              <a:solidFill>
                <a:schemeClr val="accent6"/>
              </a:solidFill>
            </a:endParaRPr>
          </a:p>
        </p:txBody>
      </p:sp>
      <p:sp>
        <p:nvSpPr>
          <p:cNvPr id="10" name="Rectangle: Rounded Corners 9">
            <a:extLst>
              <a:ext uri="{FF2B5EF4-FFF2-40B4-BE49-F238E27FC236}">
                <a16:creationId xmlns:a16="http://schemas.microsoft.com/office/drawing/2014/main" id="{0F0E6281-8F31-026B-5EAA-3ABF77870756}"/>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051ED97-7EB8-1003-A2BF-F7AC2737460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6" name="Picture 15" descr="A person sitting at a table with a computer&#10;&#10;Description automatically generated">
            <a:extLst>
              <a:ext uri="{FF2B5EF4-FFF2-40B4-BE49-F238E27FC236}">
                <a16:creationId xmlns:a16="http://schemas.microsoft.com/office/drawing/2014/main" id="{4EBA165A-C740-8A30-DF14-4641B292D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961" y="516214"/>
            <a:ext cx="2516170" cy="2729504"/>
          </a:xfrm>
          <a:prstGeom prst="rect">
            <a:avLst/>
          </a:prstGeom>
        </p:spPr>
      </p:pic>
    </p:spTree>
    <p:extLst>
      <p:ext uri="{BB962C8B-B14F-4D97-AF65-F5344CB8AC3E}">
        <p14:creationId xmlns:p14="http://schemas.microsoft.com/office/powerpoint/2010/main" val="246674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x chart/table">
    <p:bg>
      <p:bgPr>
        <a:solidFill>
          <a:schemeClr val="accent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CD6D22E-4840-914C-73DE-5273CC4EC7D2}"/>
              </a:ext>
            </a:extLst>
          </p:cNvPr>
          <p:cNvSpPr/>
          <p:nvPr/>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7" name="Picture Placeholder 15">
            <a:extLst>
              <a:ext uri="{FF2B5EF4-FFF2-40B4-BE49-F238E27FC236}">
                <a16:creationId xmlns:a16="http://schemas.microsoft.com/office/drawing/2014/main" id="{226779CC-CD71-9AB0-D4CE-A29E7AAA1DCF}"/>
              </a:ext>
            </a:extLst>
          </p:cNvPr>
          <p:cNvSpPr>
            <a:spLocks noGrp="1"/>
          </p:cNvSpPr>
          <p:nvPr>
            <p:ph type="pic" sz="quarter" idx="18"/>
          </p:nvPr>
        </p:nvSpPr>
        <p:spPr>
          <a:xfrm>
            <a:off x="9077325" y="568110"/>
            <a:ext cx="3275013" cy="1613115"/>
          </a:xfrm>
        </p:spPr>
        <p:txBody>
          <a:bodyPr/>
          <a:lstStyle/>
          <a:p>
            <a:r>
              <a:rPr lang="en-US"/>
              <a:t>Click icon to add picture</a:t>
            </a:r>
          </a:p>
        </p:txBody>
      </p:sp>
      <p:sp>
        <p:nvSpPr>
          <p:cNvPr id="8" name="Graphic 7">
            <a:extLst>
              <a:ext uri="{FF2B5EF4-FFF2-40B4-BE49-F238E27FC236}">
                <a16:creationId xmlns:a16="http://schemas.microsoft.com/office/drawing/2014/main" id="{36911DB2-0DCE-6A20-889E-1DE8A1644F47}"/>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10" name="Rectangle: Rounded Corners 9">
            <a:extLst>
              <a:ext uri="{FF2B5EF4-FFF2-40B4-BE49-F238E27FC236}">
                <a16:creationId xmlns:a16="http://schemas.microsoft.com/office/drawing/2014/main" id="{AAC09EF7-602A-6DFA-7E50-273063E2B239}"/>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4E4AAD7-0568-9529-B79E-E7C1887DC3B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4098727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ext and video">
    <p:bg>
      <p:bgPr>
        <a:solidFill>
          <a:schemeClr val="accent3"/>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F11B16EC-3AA9-6674-8231-3F966B0449A0}"/>
              </a:ext>
            </a:extLst>
          </p:cNvPr>
          <p:cNvSpPr/>
          <p:nvPr/>
        </p:nvSpPr>
        <p:spPr>
          <a:xfrm>
            <a:off x="600557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11" name="Graphic 7">
            <a:extLst>
              <a:ext uri="{FF2B5EF4-FFF2-40B4-BE49-F238E27FC236}">
                <a16:creationId xmlns:a16="http://schemas.microsoft.com/office/drawing/2014/main" id="{555A1404-95F9-9483-ED93-AFD56868E2B5}"/>
              </a:ext>
            </a:extLst>
          </p:cNvPr>
          <p:cNvSpPr/>
          <p:nvPr/>
        </p:nvSpPr>
        <p:spPr>
          <a:xfrm>
            <a:off x="627679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hasCustomPrompt="1"/>
          </p:nvPr>
        </p:nvSpPr>
        <p:spPr>
          <a:xfrm>
            <a:off x="540000" y="712799"/>
            <a:ext cx="7064567" cy="699312"/>
          </a:xfrm>
        </p:spPr>
        <p:txBody>
          <a:bodyPr anchor="t" anchorCtr="0"/>
          <a:lstStyle>
            <a:lvl1pPr>
              <a:defRPr sz="4800">
                <a:solidFill>
                  <a:srgbClr val="412486"/>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hasCustomPrompt="1"/>
          </p:nvPr>
        </p:nvSpPr>
        <p:spPr>
          <a:xfrm>
            <a:off x="540000" y="2326511"/>
            <a:ext cx="3991489" cy="3818689"/>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4094163" cy="502735"/>
          </a:xfrm>
        </p:spPr>
        <p:txBody>
          <a:bodyPr/>
          <a:lstStyle>
            <a:lvl1pPr marL="0" indent="0">
              <a:buNone/>
              <a:defRPr sz="3200">
                <a:solidFill>
                  <a:srgbClr val="412486"/>
                </a:solidFill>
                <a:latin typeface="+mj-lt"/>
              </a:defRPr>
            </a:lvl1pPr>
          </a:lstStyle>
          <a:p>
            <a:pPr lvl="0"/>
            <a:r>
              <a:rPr lang="en-GB"/>
              <a:t>Insert subtitle</a:t>
            </a:r>
          </a:p>
        </p:txBody>
      </p:sp>
      <p:pic>
        <p:nvPicPr>
          <p:cNvPr id="4" name="Graphic 3">
            <a:extLst>
              <a:ext uri="{FF2B5EF4-FFF2-40B4-BE49-F238E27FC236}">
                <a16:creationId xmlns:a16="http://schemas.microsoft.com/office/drawing/2014/main" id="{6C0E2FA1-56AE-8697-158E-506C39BB0D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7316" y="544011"/>
            <a:ext cx="7214684" cy="6388331"/>
          </a:xfrm>
          <a:prstGeom prst="rect">
            <a:avLst/>
          </a:prstGeom>
        </p:spPr>
      </p:pic>
      <p:sp>
        <p:nvSpPr>
          <p:cNvPr id="13" name="Media Placeholder 12">
            <a:extLst>
              <a:ext uri="{FF2B5EF4-FFF2-40B4-BE49-F238E27FC236}">
                <a16:creationId xmlns:a16="http://schemas.microsoft.com/office/drawing/2014/main" id="{8938B1B2-9B20-8409-AB87-4989D1CF0105}"/>
              </a:ext>
            </a:extLst>
          </p:cNvPr>
          <p:cNvSpPr>
            <a:spLocks noGrp="1"/>
          </p:cNvSpPr>
          <p:nvPr>
            <p:ph type="media" sz="quarter" idx="14" hasCustomPrompt="1"/>
          </p:nvPr>
        </p:nvSpPr>
        <p:spPr>
          <a:xfrm>
            <a:off x="5173663" y="1695450"/>
            <a:ext cx="6478587" cy="3749675"/>
          </a:xfrm>
          <a:solidFill>
            <a:schemeClr val="tx1">
              <a:lumMod val="85000"/>
              <a:lumOff val="15000"/>
            </a:schemeClr>
          </a:solidFill>
        </p:spPr>
        <p:txBody>
          <a:bodyPr tIns="900000" anchor="ctr" anchorCtr="0"/>
          <a:lstStyle>
            <a:lvl1pPr algn="ctr">
              <a:defRPr sz="1600">
                <a:solidFill>
                  <a:schemeClr val="bg1"/>
                </a:solidFill>
              </a:defRPr>
            </a:lvl1pPr>
          </a:lstStyle>
          <a:p>
            <a:r>
              <a:rPr lang="en-GB"/>
              <a:t>Click icon to insert video</a:t>
            </a:r>
          </a:p>
        </p:txBody>
      </p:sp>
      <p:sp>
        <p:nvSpPr>
          <p:cNvPr id="7" name="TextBox 6">
            <a:extLst>
              <a:ext uri="{FF2B5EF4-FFF2-40B4-BE49-F238E27FC236}">
                <a16:creationId xmlns:a16="http://schemas.microsoft.com/office/drawing/2014/main" id="{C05CCC3B-227B-8D61-C0F6-1E816E5F3A5D}"/>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Graphic 7">
            <a:extLst>
              <a:ext uri="{FF2B5EF4-FFF2-40B4-BE49-F238E27FC236}">
                <a16:creationId xmlns:a16="http://schemas.microsoft.com/office/drawing/2014/main" id="{D1353AD7-8A19-B711-2971-AA8E9EC148F0}"/>
              </a:ext>
            </a:extLst>
          </p:cNvPr>
          <p:cNvSpPr/>
          <p:nvPr userDrawn="1"/>
        </p:nvSpPr>
        <p:spPr>
          <a:xfrm>
            <a:off x="600557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10" name="Graphic 7">
            <a:extLst>
              <a:ext uri="{FF2B5EF4-FFF2-40B4-BE49-F238E27FC236}">
                <a16:creationId xmlns:a16="http://schemas.microsoft.com/office/drawing/2014/main" id="{AF5225F0-A304-7A46-50E9-E605D9DCF045}"/>
              </a:ext>
            </a:extLst>
          </p:cNvPr>
          <p:cNvSpPr/>
          <p:nvPr userDrawn="1"/>
        </p:nvSpPr>
        <p:spPr>
          <a:xfrm>
            <a:off x="627679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pic>
        <p:nvPicPr>
          <p:cNvPr id="12" name="Graphic 11">
            <a:extLst>
              <a:ext uri="{FF2B5EF4-FFF2-40B4-BE49-F238E27FC236}">
                <a16:creationId xmlns:a16="http://schemas.microsoft.com/office/drawing/2014/main" id="{03FF1E07-D785-090E-B1AB-C728CF860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7316" y="544011"/>
            <a:ext cx="7214684" cy="6388331"/>
          </a:xfrm>
          <a:prstGeom prst="rect">
            <a:avLst/>
          </a:prstGeom>
        </p:spPr>
      </p:pic>
      <p:sp>
        <p:nvSpPr>
          <p:cNvPr id="14" name="TextBox 13">
            <a:extLst>
              <a:ext uri="{FF2B5EF4-FFF2-40B4-BE49-F238E27FC236}">
                <a16:creationId xmlns:a16="http://schemas.microsoft.com/office/drawing/2014/main" id="{ED89F135-5621-046F-AAA1-6551925D9C52}"/>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3879240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_1">
    <p:bg>
      <p:bgPr>
        <a:solidFill>
          <a:schemeClr val="bg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172971B3-7CCA-E88F-D66A-9B023C83FBF2}"/>
              </a:ext>
            </a:extLst>
          </p:cNvPr>
          <p:cNvSpPr/>
          <p:nvPr/>
        </p:nvSpPr>
        <p:spPr>
          <a:xfrm>
            <a:off x="820002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542969" cy="963602"/>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7815723" cy="406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Graphic 7">
            <a:extLst>
              <a:ext uri="{FF2B5EF4-FFF2-40B4-BE49-F238E27FC236}">
                <a16:creationId xmlns:a16="http://schemas.microsoft.com/office/drawing/2014/main" id="{C3030B3A-738F-EF87-0A81-B9C2A0976C0B}"/>
              </a:ext>
            </a:extLst>
          </p:cNvPr>
          <p:cNvSpPr/>
          <p:nvPr userDrawn="1"/>
        </p:nvSpPr>
        <p:spPr>
          <a:xfrm>
            <a:off x="820002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757B1EE7-8258-713B-C558-B816A8E5C117}"/>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0" name="TextBox 9">
            <a:extLst>
              <a:ext uri="{FF2B5EF4-FFF2-40B4-BE49-F238E27FC236}">
                <a16:creationId xmlns:a16="http://schemas.microsoft.com/office/drawing/2014/main" id="{78F68720-37ED-6246-677B-DA560CEA4CBE}"/>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186533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_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E4F0DF-16CA-AE63-B754-5E0EE95FEAE0}"/>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399749" cy="963602"/>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10399749" cy="4067545"/>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accent2"/>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Rectangle 4">
            <a:extLst>
              <a:ext uri="{FF2B5EF4-FFF2-40B4-BE49-F238E27FC236}">
                <a16:creationId xmlns:a16="http://schemas.microsoft.com/office/drawing/2014/main" id="{F75D8D82-2E43-886F-9F10-4CB3D3BEF2C8}"/>
              </a:ext>
            </a:extLst>
          </p:cNvPr>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F3906E-FADB-5749-0949-1489D4ED5CB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0" name="TextBox 9">
            <a:extLst>
              <a:ext uri="{FF2B5EF4-FFF2-40B4-BE49-F238E27FC236}">
                <a16:creationId xmlns:a16="http://schemas.microsoft.com/office/drawing/2014/main" id="{39D13A39-6221-14EA-A6F0-7A50DCA0C6BC}"/>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27160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ext and image right">
    <p:bg>
      <p:bgPr>
        <a:solidFill>
          <a:schemeClr val="bg1"/>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E9B31904-04AF-155E-82EE-C3E0DCB1020F}"/>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9" name="TextBox 8">
            <a:extLst>
              <a:ext uri="{FF2B5EF4-FFF2-40B4-BE49-F238E27FC236}">
                <a16:creationId xmlns:a16="http://schemas.microsoft.com/office/drawing/2014/main" id="{F2B22766-F97A-3ECB-B7B3-9E66209A1496}"/>
              </a:ext>
            </a:extLst>
          </p:cNvPr>
          <p:cNvSpPr txBox="1"/>
          <p:nvPr/>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Graphic 7">
            <a:extLst>
              <a:ext uri="{FF2B5EF4-FFF2-40B4-BE49-F238E27FC236}">
                <a16:creationId xmlns:a16="http://schemas.microsoft.com/office/drawing/2014/main" id="{69893665-174A-0130-66EE-794327F39ABC}"/>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E8D0A223-10A1-174E-589C-EF570F9601F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1" name="TextBox 10">
            <a:extLst>
              <a:ext uri="{FF2B5EF4-FFF2-40B4-BE49-F238E27FC236}">
                <a16:creationId xmlns:a16="http://schemas.microsoft.com/office/drawing/2014/main" id="{C88E1EF3-B626-A6A0-DB5E-84EE9853998B}"/>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2243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accent6"/>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A4CDAA7-212F-202E-4EE8-A87782EA0CB7}"/>
              </a:ext>
            </a:extLst>
          </p:cNvPr>
          <p:cNvSpPr/>
          <p:nvPr/>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accent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5" name="TextBox 4">
            <a:extLst>
              <a:ext uri="{FF2B5EF4-FFF2-40B4-BE49-F238E27FC236}">
                <a16:creationId xmlns:a16="http://schemas.microsoft.com/office/drawing/2014/main" id="{7D5A7210-729E-CD9D-863B-2C0AD4C6AE5D}"/>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7">
            <a:extLst>
              <a:ext uri="{FF2B5EF4-FFF2-40B4-BE49-F238E27FC236}">
                <a16:creationId xmlns:a16="http://schemas.microsoft.com/office/drawing/2014/main" id="{9F971EAD-9E85-A923-5D1D-4EC2A2FAA7CF}"/>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accent1"/>
          </a:solidFill>
          <a:ln w="4418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1A94B85D-287B-9F19-B62F-938DDC0D5FDA}"/>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40638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ext and image right">
    <p:bg>
      <p:bgPr>
        <a:solidFill>
          <a:schemeClr val="bg1"/>
        </a:solidFill>
        <a:effectLst/>
      </p:bgPr>
    </p:bg>
    <p:spTree>
      <p:nvGrpSpPr>
        <p:cNvPr id="1" name=""/>
        <p:cNvGrpSpPr/>
        <p:nvPr/>
      </p:nvGrpSpPr>
      <p:grpSpPr>
        <a:xfrm>
          <a:off x="0" y="0"/>
          <a:ext cx="0" cy="0"/>
          <a:chOff x="0" y="0"/>
          <a:chExt cx="0" cy="0"/>
        </a:xfrm>
      </p:grpSpPr>
      <p:sp>
        <p:nvSpPr>
          <p:cNvPr id="13" name="Graphic 7">
            <a:extLst>
              <a:ext uri="{FF2B5EF4-FFF2-40B4-BE49-F238E27FC236}">
                <a16:creationId xmlns:a16="http://schemas.microsoft.com/office/drawing/2014/main" id="{FC5740D2-8CEF-0BD1-4576-E68B9D965321}"/>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2" name="TextBox 11">
            <a:extLst>
              <a:ext uri="{FF2B5EF4-FFF2-40B4-BE49-F238E27FC236}">
                <a16:creationId xmlns:a16="http://schemas.microsoft.com/office/drawing/2014/main" id="{E4D5E5E5-E01E-A4DD-2ED1-913BE825F681}"/>
              </a:ext>
            </a:extLst>
          </p:cNvPr>
          <p:cNvSpPr txBox="1"/>
          <p:nvPr/>
        </p:nvSpPr>
        <p:spPr>
          <a:xfrm>
            <a:off x="548355" y="6355171"/>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Graphic 7">
            <a:extLst>
              <a:ext uri="{FF2B5EF4-FFF2-40B4-BE49-F238E27FC236}">
                <a16:creationId xmlns:a16="http://schemas.microsoft.com/office/drawing/2014/main" id="{00627320-5648-E1B4-4A54-6C445931B19C}"/>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C294BEFD-C2B7-506F-41BD-446A56463D1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5CCEADF2-77D0-4DD9-F85B-76A8CEC6275C}"/>
              </a:ext>
            </a:extLst>
          </p:cNvPr>
          <p:cNvSpPr txBox="1"/>
          <p:nvPr userDrawn="1"/>
        </p:nvSpPr>
        <p:spPr>
          <a:xfrm>
            <a:off x="548355" y="6355171"/>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39807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73559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bg>
      <p:bgPr>
        <a:solidFill>
          <a:schemeClr val="accent4"/>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225904B-D3F4-24CA-C4B6-C15BBAC311EC}"/>
              </a:ext>
            </a:extLst>
          </p:cNvPr>
          <p:cNvSpPr/>
          <p:nvPr/>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bg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7330616-9ACB-BAE7-7345-845CD61D774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accent1"/>
                </a:solidFill>
              </a:rPr>
              <a:t>Centre for Ageing Better</a:t>
            </a:r>
          </a:p>
        </p:txBody>
      </p:sp>
      <p:sp>
        <p:nvSpPr>
          <p:cNvPr id="5" name="Graphic 7">
            <a:extLst>
              <a:ext uri="{FF2B5EF4-FFF2-40B4-BE49-F238E27FC236}">
                <a16:creationId xmlns:a16="http://schemas.microsoft.com/office/drawing/2014/main" id="{9F48AF89-D7CA-A8F8-05DF-9B0894D3AB40}"/>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bg1"/>
          </a:solidFill>
          <a:ln w="4418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F75C4454-755A-1591-BCBD-4CBA006BE72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accent1"/>
                </a:solidFill>
              </a:rPr>
              <a:t>Centre for Ageing Better</a:t>
            </a:r>
          </a:p>
        </p:txBody>
      </p:sp>
    </p:spTree>
    <p:extLst>
      <p:ext uri="{BB962C8B-B14F-4D97-AF65-F5344CB8AC3E}">
        <p14:creationId xmlns:p14="http://schemas.microsoft.com/office/powerpoint/2010/main" val="1321529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ext and image right">
    <p:bg>
      <p:bgPr>
        <a:solidFill>
          <a:schemeClr val="bg1"/>
        </a:solidFill>
        <a:effectLst/>
      </p:bgPr>
    </p:bg>
    <p:spTree>
      <p:nvGrpSpPr>
        <p:cNvPr id="1" name=""/>
        <p:cNvGrpSpPr/>
        <p:nvPr/>
      </p:nvGrpSpPr>
      <p:grpSpPr>
        <a:xfrm>
          <a:off x="0" y="0"/>
          <a:ext cx="0" cy="0"/>
          <a:chOff x="0" y="0"/>
          <a:chExt cx="0" cy="0"/>
        </a:xfrm>
      </p:grpSpPr>
      <p:sp>
        <p:nvSpPr>
          <p:cNvPr id="12" name="Graphic 7">
            <a:extLst>
              <a:ext uri="{FF2B5EF4-FFF2-40B4-BE49-F238E27FC236}">
                <a16:creationId xmlns:a16="http://schemas.microsoft.com/office/drawing/2014/main" id="{5E27860F-82D1-EC27-9993-8BDC4BA88181}"/>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9948F269-C7EE-D478-5DF4-BC776822312C}"/>
              </a:ext>
            </a:extLst>
          </p:cNvPr>
          <p:cNvSpPr txBox="1"/>
          <p:nvPr/>
        </p:nvSpPr>
        <p:spPr>
          <a:xfrm>
            <a:off x="528691" y="6384666"/>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Graphic 7">
            <a:extLst>
              <a:ext uri="{FF2B5EF4-FFF2-40B4-BE49-F238E27FC236}">
                <a16:creationId xmlns:a16="http://schemas.microsoft.com/office/drawing/2014/main" id="{877B7B30-EE18-4B52-A5B6-DAAAFEFF2ADC}"/>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68A9C7F2-48E8-CB1D-FD21-78D19CA9799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6C40AB32-E68A-8DC3-E562-AAC5BD733EC0}"/>
              </a:ext>
            </a:extLst>
          </p:cNvPr>
          <p:cNvSpPr txBox="1"/>
          <p:nvPr userDrawn="1"/>
        </p:nvSpPr>
        <p:spPr>
          <a:xfrm>
            <a:off x="528691" y="6384666"/>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993449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3"/>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C0E7D2B8-3B3F-3A97-324E-B20084F4C003}"/>
              </a:ext>
            </a:extLst>
          </p:cNvPr>
          <p:cNvSpPr/>
          <p:nvPr/>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tx2"/>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rgbClr val="412468"/>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hasCustomPrompt="1"/>
          </p:nvPr>
        </p:nvSpPr>
        <p:spPr>
          <a:xfrm>
            <a:off x="6145668" y="2473200"/>
            <a:ext cx="5506332" cy="3672000"/>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E2AAA71-7ADF-F5D0-02DA-62C106821D41}"/>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5" name="Graphic 7">
            <a:extLst>
              <a:ext uri="{FF2B5EF4-FFF2-40B4-BE49-F238E27FC236}">
                <a16:creationId xmlns:a16="http://schemas.microsoft.com/office/drawing/2014/main" id="{3D055381-1BAE-F829-DCA8-1E80166BE9FF}"/>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tx2"/>
          </a:solidFill>
          <a:ln w="4418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BDA51AA-15CA-3EC8-E033-13697478020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2597698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8A7AF888-FF16-1A5E-CB40-8F026641D26C}"/>
              </a:ext>
            </a:extLst>
          </p:cNvPr>
          <p:cNvSpPr/>
          <p:nvPr/>
        </p:nvSpPr>
        <p:spPr>
          <a:xfrm>
            <a:off x="6017251"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accent4"/>
          </a:solidFill>
          <a:ln w="44181"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4541E8F3-F181-1925-4DC4-6956B9EFB171}"/>
              </a:ext>
            </a:extLst>
          </p:cNvPr>
          <p:cNvSpPr/>
          <p:nvPr/>
        </p:nvSpPr>
        <p:spPr>
          <a:xfrm>
            <a:off x="6272889"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bg1"/>
          </a:solidFill>
          <a:ln w="4418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b="1">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4501054"/>
            <a:ext cx="5051361" cy="1424247"/>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8" name="Picture Placeholder 7">
            <a:extLst>
              <a:ext uri="{FF2B5EF4-FFF2-40B4-BE49-F238E27FC236}">
                <a16:creationId xmlns:a16="http://schemas.microsoft.com/office/drawing/2014/main" id="{602DDDEA-E216-ED5B-40A1-25FD2C339BF9}"/>
              </a:ext>
            </a:extLst>
          </p:cNvPr>
          <p:cNvSpPr>
            <a:spLocks noGrp="1"/>
          </p:cNvSpPr>
          <p:nvPr>
            <p:ph type="pic" sz="quarter" idx="10"/>
          </p:nvPr>
        </p:nvSpPr>
        <p:spPr>
          <a:xfrm>
            <a:off x="8296275" y="2998788"/>
            <a:ext cx="4475163" cy="3754437"/>
          </a:xfrm>
        </p:spPr>
        <p:txBody>
          <a:bodyPr/>
          <a:lstStyle/>
          <a:p>
            <a:r>
              <a:rPr lang="en-US"/>
              <a:t>Click icon to add picture</a:t>
            </a:r>
          </a:p>
        </p:txBody>
      </p:sp>
      <p:sp>
        <p:nvSpPr>
          <p:cNvPr id="5" name="Graphic 7">
            <a:extLst>
              <a:ext uri="{FF2B5EF4-FFF2-40B4-BE49-F238E27FC236}">
                <a16:creationId xmlns:a16="http://schemas.microsoft.com/office/drawing/2014/main" id="{49C97490-1CEF-504D-9D1B-FC7F2D6DF28F}"/>
              </a:ext>
            </a:extLst>
          </p:cNvPr>
          <p:cNvSpPr/>
          <p:nvPr userDrawn="1"/>
        </p:nvSpPr>
        <p:spPr>
          <a:xfrm>
            <a:off x="6017251"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accent4"/>
          </a:solidFill>
          <a:ln w="44181" cap="flat">
            <a:noFill/>
            <a:prstDash val="solid"/>
            <a:miter/>
          </a:ln>
        </p:spPr>
        <p:txBody>
          <a:bodyPr rtlCol="0" anchor="ctr"/>
          <a:lstStyle/>
          <a:p>
            <a:endParaRPr lang="en-US"/>
          </a:p>
        </p:txBody>
      </p:sp>
      <p:sp>
        <p:nvSpPr>
          <p:cNvPr id="6" name="Graphic 7">
            <a:extLst>
              <a:ext uri="{FF2B5EF4-FFF2-40B4-BE49-F238E27FC236}">
                <a16:creationId xmlns:a16="http://schemas.microsoft.com/office/drawing/2014/main" id="{A57E2CC8-FE22-BC97-1928-0580D4ADD60F}"/>
              </a:ext>
            </a:extLst>
          </p:cNvPr>
          <p:cNvSpPr/>
          <p:nvPr userDrawn="1"/>
        </p:nvSpPr>
        <p:spPr>
          <a:xfrm>
            <a:off x="6272889"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bg1"/>
          </a:solidFill>
          <a:ln w="44181" cap="flat">
            <a:noFill/>
            <a:prstDash val="solid"/>
            <a:miter/>
          </a:ln>
        </p:spPr>
        <p:txBody>
          <a:bodyPr rtlCol="0" anchor="ctr"/>
          <a:lstStyle/>
          <a:p>
            <a:endParaRPr lang="en-US"/>
          </a:p>
        </p:txBody>
      </p:sp>
      <p:pic>
        <p:nvPicPr>
          <p:cNvPr id="9" name="Picture 8" descr="A picture containing drawing, plate&#10;&#10;Description automatically generated">
            <a:extLst>
              <a:ext uri="{FF2B5EF4-FFF2-40B4-BE49-F238E27FC236}">
                <a16:creationId xmlns:a16="http://schemas.microsoft.com/office/drawing/2014/main" id="{1D8FD4E7-98C1-F977-06F9-D576064EB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Tree>
    <p:extLst>
      <p:ext uri="{BB962C8B-B14F-4D97-AF65-F5344CB8AC3E}">
        <p14:creationId xmlns:p14="http://schemas.microsoft.com/office/powerpoint/2010/main" val="1650481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497F-AD53-B976-2E43-7B7193E3E8D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E7ECB70-171B-799F-7DDB-43C5DF23225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4" name="Footer Placeholder 3">
            <a:extLst>
              <a:ext uri="{FF2B5EF4-FFF2-40B4-BE49-F238E27FC236}">
                <a16:creationId xmlns:a16="http://schemas.microsoft.com/office/drawing/2014/main" id="{781E39EB-5C29-24EC-5967-3030AF4C2FE9}"/>
              </a:ext>
            </a:extLst>
          </p:cNvPr>
          <p:cNvSpPr>
            <a:spLocks noGrp="1"/>
          </p:cNvSpPr>
          <p:nvPr>
            <p:ph type="ftr" sz="quarter" idx="11"/>
          </p:nvPr>
        </p:nvSpPr>
        <p:spPr/>
        <p:txBody>
          <a:bodyPr/>
          <a:lstStyle/>
          <a:p>
            <a:pPr algn="l"/>
            <a:r>
              <a:rPr lang="en-GB" b="1">
                <a:solidFill>
                  <a:schemeClr val="tx2"/>
                </a:solidFill>
              </a:rPr>
              <a:t>Centre for Ageing Better</a:t>
            </a:r>
          </a:p>
        </p:txBody>
      </p:sp>
      <p:sp>
        <p:nvSpPr>
          <p:cNvPr id="5" name="Graphic 7">
            <a:extLst>
              <a:ext uri="{FF2B5EF4-FFF2-40B4-BE49-F238E27FC236}">
                <a16:creationId xmlns:a16="http://schemas.microsoft.com/office/drawing/2014/main" id="{93A01CC7-69DD-84FC-0E65-8A86ED7DEA85}"/>
              </a:ext>
            </a:extLst>
          </p:cNvPr>
          <p:cNvSpPr/>
          <p:nvPr/>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tx2"/>
          </a:solidFill>
          <a:ln w="44181" cap="flat">
            <a:noFill/>
            <a:prstDash val="solid"/>
            <a:miter/>
          </a:ln>
        </p:spPr>
        <p:txBody>
          <a:bodyPr rtlCol="0" anchor="ctr"/>
          <a:lstStyle/>
          <a:p>
            <a:endParaRPr lang="en-US">
              <a:solidFill>
                <a:schemeClr val="accent6"/>
              </a:solidFill>
            </a:endParaRPr>
          </a:p>
        </p:txBody>
      </p:sp>
      <p:sp>
        <p:nvSpPr>
          <p:cNvPr id="6" name="Graphic 7">
            <a:extLst>
              <a:ext uri="{FF2B5EF4-FFF2-40B4-BE49-F238E27FC236}">
                <a16:creationId xmlns:a16="http://schemas.microsoft.com/office/drawing/2014/main" id="{27B84FBE-D9B9-BE58-8513-AC00F0B0D1F7}"/>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tx2"/>
          </a:solidFill>
          <a:ln w="44181" cap="flat">
            <a:noFill/>
            <a:prstDash val="solid"/>
            <a:miter/>
          </a:ln>
        </p:spPr>
        <p:txBody>
          <a:bodyPr rtlCol="0" anchor="ctr"/>
          <a:lstStyle/>
          <a:p>
            <a:endParaRPr lang="en-US">
              <a:solidFill>
                <a:schemeClr val="accent6"/>
              </a:solidFill>
            </a:endParaRPr>
          </a:p>
        </p:txBody>
      </p:sp>
    </p:spTree>
    <p:extLst>
      <p:ext uri="{BB962C8B-B14F-4D97-AF65-F5344CB8AC3E}">
        <p14:creationId xmlns:p14="http://schemas.microsoft.com/office/powerpoint/2010/main" val="3402726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6154098"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b="1">
                <a:solidFill>
                  <a:srgbClr val="F7EFD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rgbClr val="F7EFDA"/>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589B0034-0541-C0AF-FA9B-D67450BB5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07161"/>
            <a:ext cx="3063246" cy="726949"/>
          </a:xfrm>
          <a:prstGeom prst="rect">
            <a:avLst/>
          </a:prstGeom>
        </p:spPr>
      </p:pic>
      <p:sp>
        <p:nvSpPr>
          <p:cNvPr id="4" name="Graphic 7">
            <a:extLst>
              <a:ext uri="{FF2B5EF4-FFF2-40B4-BE49-F238E27FC236}">
                <a16:creationId xmlns:a16="http://schemas.microsoft.com/office/drawing/2014/main" id="{E51E05D6-AC23-1BB0-76E9-61D6250FACD2}"/>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7" name="Picture Placeholder 13">
            <a:extLst>
              <a:ext uri="{FF2B5EF4-FFF2-40B4-BE49-F238E27FC236}">
                <a16:creationId xmlns:a16="http://schemas.microsoft.com/office/drawing/2014/main" id="{CE47FF30-FE1F-E017-4BFE-C383A5398FD4}"/>
              </a:ext>
            </a:extLst>
          </p:cNvPr>
          <p:cNvSpPr>
            <a:spLocks noGrp="1"/>
          </p:cNvSpPr>
          <p:nvPr>
            <p:ph type="pic" sz="quarter" idx="11"/>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645511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Divider Slide - 01">
    <p:bg>
      <p:bgPr>
        <a:solidFill>
          <a:schemeClr val="accent2"/>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7DAFEA10-1034-D84E-944E-7303D7C1D589}"/>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971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7BAB6283-975E-BD4A-93E3-6A7DF315826C}"/>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bg1"/>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682BEB6-52F7-1CB9-0C93-2901597C160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accent2"/>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7" name="TextBox 6">
            <a:extLst>
              <a:ext uri="{FF2B5EF4-FFF2-40B4-BE49-F238E27FC236}">
                <a16:creationId xmlns:a16="http://schemas.microsoft.com/office/drawing/2014/main" id="{27F5F50C-CFAD-5697-A38E-7E34BFC3D2B3}"/>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766194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endParaRPr lang="en-US"/>
          </a:p>
        </p:txBody>
      </p:sp>
      <p:sp>
        <p:nvSpPr>
          <p:cNvPr id="21" name="Graphic 8">
            <a:extLst>
              <a:ext uri="{FF2B5EF4-FFF2-40B4-BE49-F238E27FC236}">
                <a16:creationId xmlns:a16="http://schemas.microsoft.com/office/drawing/2014/main" id="{71A56240-8CAF-0C69-C6E3-0FFE1110BED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0" y="2499225"/>
            <a:ext cx="5450775" cy="2966893"/>
          </a:xfrm>
          <a:solidFill>
            <a:schemeClr val="accent2"/>
          </a:solidFill>
        </p:spPr>
        <p:txBody>
          <a:bodyPr wrap="square" lIns="540000" tIns="288000" rIns="288000" bIns="288000" anchor="t">
            <a:spAutoFit/>
          </a:bodyPr>
          <a:lstStyle>
            <a:lvl1pPr algn="l">
              <a:lnSpc>
                <a:spcPts val="6200"/>
              </a:lnSpc>
              <a:defRPr sz="6000">
                <a:solidFill>
                  <a:schemeClr val="bg1"/>
                </a:solidFill>
              </a:defRPr>
            </a:lvl1pPr>
          </a:lstStyle>
          <a:p>
            <a:r>
              <a:rPr lang="en-US"/>
              <a:t>Click to edit Master title style</a:t>
            </a:r>
            <a:endParaRPr lang="en-GB"/>
          </a:p>
        </p:txBody>
      </p:sp>
      <p:sp>
        <p:nvSpPr>
          <p:cNvPr id="4" name="TextBox 3">
            <a:extLst>
              <a:ext uri="{FF2B5EF4-FFF2-40B4-BE49-F238E27FC236}">
                <a16:creationId xmlns:a16="http://schemas.microsoft.com/office/drawing/2014/main" id="{491E219B-CFEE-DB84-23E2-D9E5BD42327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3" name="TextBox 2">
            <a:extLst>
              <a:ext uri="{FF2B5EF4-FFF2-40B4-BE49-F238E27FC236}">
                <a16:creationId xmlns:a16="http://schemas.microsoft.com/office/drawing/2014/main" id="{FC51762A-24EA-3837-B6B2-805DC7EAD795}"/>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2151516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endParaRPr lang="en-US"/>
          </a:p>
        </p:txBody>
      </p:sp>
      <p:sp>
        <p:nvSpPr>
          <p:cNvPr id="21" name="Graphic 8">
            <a:extLst>
              <a:ext uri="{FF2B5EF4-FFF2-40B4-BE49-F238E27FC236}">
                <a16:creationId xmlns:a16="http://schemas.microsoft.com/office/drawing/2014/main" id="{71A56240-8CAF-0C69-C6E3-0FFE1110BED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3" name="Title 1">
            <a:extLst>
              <a:ext uri="{FF2B5EF4-FFF2-40B4-BE49-F238E27FC236}">
                <a16:creationId xmlns:a16="http://schemas.microsoft.com/office/drawing/2014/main" id="{E064AD0C-E4B5-D74E-EBDD-27150F35772E}"/>
              </a:ext>
            </a:extLst>
          </p:cNvPr>
          <p:cNvSpPr>
            <a:spLocks noGrp="1"/>
          </p:cNvSpPr>
          <p:nvPr>
            <p:ph type="ctrTitle"/>
          </p:nvPr>
        </p:nvSpPr>
        <p:spPr>
          <a:xfrm>
            <a:off x="0" y="2499225"/>
            <a:ext cx="5450775" cy="2966893"/>
          </a:xfrm>
          <a:solidFill>
            <a:schemeClr val="accent6"/>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789E6AC9-85AA-EAC7-6247-1300581270AB}"/>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1635122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endParaRPr lang="en-US"/>
          </a:p>
        </p:txBody>
      </p:sp>
      <p:sp>
        <p:nvSpPr>
          <p:cNvPr id="21" name="Graphic 8">
            <a:extLst>
              <a:ext uri="{FF2B5EF4-FFF2-40B4-BE49-F238E27FC236}">
                <a16:creationId xmlns:a16="http://schemas.microsoft.com/office/drawing/2014/main" id="{71A56240-8CAF-0C69-C6E3-0FFE1110BED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4"/>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3" name="Title 1">
            <a:extLst>
              <a:ext uri="{FF2B5EF4-FFF2-40B4-BE49-F238E27FC236}">
                <a16:creationId xmlns:a16="http://schemas.microsoft.com/office/drawing/2014/main" id="{292C8FD3-D25C-2D9E-2B9A-C234E813776A}"/>
              </a:ext>
            </a:extLst>
          </p:cNvPr>
          <p:cNvSpPr>
            <a:spLocks noGrp="1"/>
          </p:cNvSpPr>
          <p:nvPr>
            <p:ph type="ctrTitle"/>
          </p:nvPr>
        </p:nvSpPr>
        <p:spPr>
          <a:xfrm>
            <a:off x="0" y="2499225"/>
            <a:ext cx="5450775" cy="2966893"/>
          </a:xfrm>
          <a:solidFill>
            <a:schemeClr val="accent4"/>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4079CB36-C621-469E-DE46-939DEB8D4274}"/>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29602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Divider Slide - 01">
    <p:bg>
      <p:bgPr>
        <a:solidFill>
          <a:schemeClr val="tx2"/>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8DA11AEA-0238-53EB-B12C-2B8EA386ACAE}"/>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683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A28C96-72E0-FB34-AAE2-96D382E20EC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A2FBED65-336C-9AC8-5923-BA82C0DFF66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7" name="Text Placeholder 14">
            <a:extLst>
              <a:ext uri="{FF2B5EF4-FFF2-40B4-BE49-F238E27FC236}">
                <a16:creationId xmlns:a16="http://schemas.microsoft.com/office/drawing/2014/main" id="{5ED6C8E0-4037-04B9-8840-22BC4FF19EC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5" name="TextBox 4">
            <a:extLst>
              <a:ext uri="{FF2B5EF4-FFF2-40B4-BE49-F238E27FC236}">
                <a16:creationId xmlns:a16="http://schemas.microsoft.com/office/drawing/2014/main" id="{4A5C82B8-DF8D-3779-0FC2-1FF1DC57B8AA}"/>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2857047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Divider Slide - 01">
    <p:bg>
      <p:bgPr>
        <a:solidFill>
          <a:schemeClr val="accent5"/>
        </a:solidFill>
        <a:effectLst/>
      </p:bgPr>
    </p:bg>
    <p:spTree>
      <p:nvGrpSpPr>
        <p:cNvPr id="1" name=""/>
        <p:cNvGrpSpPr/>
        <p:nvPr/>
      </p:nvGrpSpPr>
      <p:grpSpPr>
        <a:xfrm>
          <a:off x="0" y="0"/>
          <a:ext cx="0" cy="0"/>
          <a:chOff x="0" y="0"/>
          <a:chExt cx="0" cy="0"/>
        </a:xfrm>
      </p:grpSpPr>
      <p:sp>
        <p:nvSpPr>
          <p:cNvPr id="7" name="Graphic 7">
            <a:extLst>
              <a:ext uri="{FF2B5EF4-FFF2-40B4-BE49-F238E27FC236}">
                <a16:creationId xmlns:a16="http://schemas.microsoft.com/office/drawing/2014/main" id="{D12E8EA5-2B84-9700-DD1A-50DCA0D8A666}"/>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84069"/>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89524E-9ED9-FEE3-7E8C-67A72A044E0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1E9CA39B-70AD-31CB-DF28-AA304697C0B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F995DC6-B174-A99D-AA76-9BFAA20F327B}"/>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8" name="TextBox 7">
            <a:extLst>
              <a:ext uri="{FF2B5EF4-FFF2-40B4-BE49-F238E27FC236}">
                <a16:creationId xmlns:a16="http://schemas.microsoft.com/office/drawing/2014/main" id="{512DF467-6D3D-A360-F9C2-C73ABFCF4C31}"/>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1775733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2 Content">
    <p:bg>
      <p:bgPr>
        <a:solidFill>
          <a:srgbClr val="CDBED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F5C73B-84D1-E196-6E92-681DAEEE31C7}"/>
              </a:ext>
            </a:extLst>
          </p:cNvPr>
          <p:cNvSpPr/>
          <p:nvPr userDrawn="1"/>
        </p:nvSpPr>
        <p:spPr>
          <a:xfrm>
            <a:off x="4371985" y="1727860"/>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C1A27F-B997-7036-C815-4446883DAF41}"/>
              </a:ext>
            </a:extLst>
          </p:cNvPr>
          <p:cNvSpPr/>
          <p:nvPr userDrawn="1"/>
        </p:nvSpPr>
        <p:spPr>
          <a:xfrm>
            <a:off x="8216640" y="1727859"/>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36B489-0EC2-109F-9F79-43004ECA0FF8}"/>
              </a:ext>
            </a:extLst>
          </p:cNvPr>
          <p:cNvSpPr/>
          <p:nvPr userDrawn="1"/>
        </p:nvSpPr>
        <p:spPr>
          <a:xfrm>
            <a:off x="540000" y="1727860"/>
            <a:ext cx="342290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5">
            <a:extLst>
              <a:ext uri="{FF2B5EF4-FFF2-40B4-BE49-F238E27FC236}">
                <a16:creationId xmlns:a16="http://schemas.microsoft.com/office/drawing/2014/main" id="{5275B771-E6EC-25A0-0054-60B4D79AAA90}"/>
              </a:ext>
            </a:extLst>
          </p:cNvPr>
          <p:cNvSpPr/>
          <p:nvPr/>
        </p:nvSpPr>
        <p:spPr>
          <a:xfrm>
            <a:off x="540000" y="1727861"/>
            <a:ext cx="342290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12" name="Graphic 5">
            <a:extLst>
              <a:ext uri="{FF2B5EF4-FFF2-40B4-BE49-F238E27FC236}">
                <a16:creationId xmlns:a16="http://schemas.microsoft.com/office/drawing/2014/main" id="{671F1BE4-665D-764B-6015-BA823C59833D}"/>
              </a:ext>
            </a:extLst>
          </p:cNvPr>
          <p:cNvSpPr/>
          <p:nvPr userDrawn="1"/>
        </p:nvSpPr>
        <p:spPr>
          <a:xfrm>
            <a:off x="4373805" y="1727860"/>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14" name="Graphic 5">
            <a:extLst>
              <a:ext uri="{FF2B5EF4-FFF2-40B4-BE49-F238E27FC236}">
                <a16:creationId xmlns:a16="http://schemas.microsoft.com/office/drawing/2014/main" id="{9767839D-CD89-7372-7CC3-617FA5187377}"/>
              </a:ext>
            </a:extLst>
          </p:cNvPr>
          <p:cNvSpPr/>
          <p:nvPr userDrawn="1"/>
        </p:nvSpPr>
        <p:spPr>
          <a:xfrm>
            <a:off x="8212240" y="1730934"/>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4682657" y="2838894"/>
            <a:ext cx="2796134"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818707" y="2834524"/>
            <a:ext cx="2875034" cy="3098443"/>
          </a:xfrm>
        </p:spPr>
        <p:txBody>
          <a:bodyPr/>
          <a:lstStyle>
            <a:lvl1pPr marL="0" indent="0">
              <a:buNone/>
              <a:defRPr b="1">
                <a:solidFill>
                  <a:schemeClr val="accent1"/>
                </a:solidFill>
              </a:defRPr>
            </a:lvl1pPr>
            <a:lvl2pPr marL="288000" indent="-288000">
              <a:buClr>
                <a:schemeClr val="accent2"/>
              </a:buClr>
              <a:buSzPct val="90000"/>
              <a:buFont typeface="Arial" panose="020B0604020202020204" pitchFamily="34" charset="0"/>
              <a:buChar char="ꟷ"/>
              <a:defRPr>
                <a:solidFill>
                  <a:schemeClr val="accent1"/>
                </a:solidFill>
              </a:defRPr>
            </a:lvl2pPr>
            <a:lvl3pPr marL="612000" indent="-252000">
              <a:buClr>
                <a:schemeClr val="accent2"/>
              </a:buClr>
              <a:buSzPct val="90000"/>
              <a:buFont typeface="Arial" panose="020B0604020202020204" pitchFamily="34" charset="0"/>
              <a:buChar char="ꟷ"/>
              <a:defRPr>
                <a:solidFill>
                  <a:schemeClr val="accent1"/>
                </a:solidFill>
              </a:defRPr>
            </a:lvl3pPr>
            <a:lvl4pPr marL="612000" indent="-252000">
              <a:buClr>
                <a:schemeClr val="accent2"/>
              </a:buClr>
              <a:buSzPct val="90000"/>
              <a:buFont typeface="Arial" panose="020B0604020202020204" pitchFamily="34" charset="0"/>
              <a:buChar char="ꟷ"/>
              <a:defRPr>
                <a:solidFill>
                  <a:schemeClr val="accent1"/>
                </a:solidFill>
              </a:defRPr>
            </a:lvl4pPr>
            <a:lvl5pPr marL="612000" indent="-252000">
              <a:buClr>
                <a:schemeClr val="accent2"/>
              </a:buClr>
              <a:buSzPct val="90000"/>
              <a:buFont typeface="Arial" panose="020B0604020202020204" pitchFamily="34" charset="0"/>
              <a:buChar char="ꟷ"/>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FAE8E7C1-0814-2344-CDF0-64B994D6FE79}"/>
              </a:ext>
            </a:extLst>
          </p:cNvPr>
          <p:cNvSpPr>
            <a:spLocks noGrp="1"/>
          </p:cNvSpPr>
          <p:nvPr>
            <p:ph idx="14"/>
          </p:nvPr>
        </p:nvSpPr>
        <p:spPr>
          <a:xfrm>
            <a:off x="8512466" y="2838894"/>
            <a:ext cx="2796134" cy="3094074"/>
          </a:xfrm>
        </p:spPr>
        <p:txBody>
          <a:bodyPr/>
          <a:lstStyle>
            <a:lvl1pPr marL="0" indent="0">
              <a:buNone/>
              <a:defRPr b="1">
                <a:solidFill>
                  <a:schemeClr val="tx2"/>
                </a:solidFill>
              </a:defRPr>
            </a:lvl1pPr>
            <a:lvl2pPr marL="288000" indent="-288000">
              <a:buClr>
                <a:schemeClr val="accent6"/>
              </a:buClr>
              <a:buSzPct val="90000"/>
              <a:buFont typeface="Arial" panose="020B0604020202020204" pitchFamily="34" charset="0"/>
              <a:buChar char="ꟷ"/>
              <a:defRPr>
                <a:solidFill>
                  <a:schemeClr val="tx2"/>
                </a:solidFill>
              </a:defRPr>
            </a:lvl2pPr>
            <a:lvl3pPr marL="612000" indent="-252000">
              <a:buClr>
                <a:schemeClr val="accent6"/>
              </a:buClr>
              <a:buSzPct val="90000"/>
              <a:buFont typeface="Arial" panose="020B0604020202020204" pitchFamily="34" charset="0"/>
              <a:buChar char="ꟷ"/>
              <a:defRPr>
                <a:solidFill>
                  <a:schemeClr val="tx2"/>
                </a:solidFill>
              </a:defRPr>
            </a:lvl3pPr>
            <a:lvl4pPr marL="612000" indent="-252000">
              <a:buClr>
                <a:schemeClr val="accent6"/>
              </a:buClr>
              <a:buSzPct val="90000"/>
              <a:buFont typeface="Arial" panose="020B0604020202020204" pitchFamily="34" charset="0"/>
              <a:buChar char="ꟷ"/>
              <a:defRPr>
                <a:solidFill>
                  <a:schemeClr val="tx2"/>
                </a:solidFill>
              </a:defRPr>
            </a:lvl4pPr>
            <a:lvl5pPr marL="612000" indent="-252000">
              <a:buClr>
                <a:schemeClr val="accent6"/>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5009399"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8918108"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1210142"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8" name="Title 1">
            <a:extLst>
              <a:ext uri="{FF2B5EF4-FFF2-40B4-BE49-F238E27FC236}">
                <a16:creationId xmlns:a16="http://schemas.microsoft.com/office/drawing/2014/main" id="{05B48646-620F-C3D7-3F37-8E8BF6ED584B}"/>
              </a:ext>
            </a:extLst>
          </p:cNvPr>
          <p:cNvSpPr>
            <a:spLocks noGrp="1"/>
          </p:cNvSpPr>
          <p:nvPr>
            <p:ph type="title"/>
          </p:nvPr>
        </p:nvSpPr>
        <p:spPr>
          <a:xfrm>
            <a:off x="540000" y="543319"/>
            <a:ext cx="9405511" cy="699312"/>
          </a:xfrm>
        </p:spPr>
        <p:txBody>
          <a:bodyPr anchor="t" anchorCtr="0"/>
          <a:lstStyle>
            <a:lvl1pPr>
              <a:defRPr sz="4800">
                <a:solidFill>
                  <a:srgbClr val="412468"/>
                </a:solidFill>
              </a:defRPr>
            </a:lvl1pPr>
          </a:lstStyle>
          <a:p>
            <a:r>
              <a:rPr lang="en-GB"/>
              <a:t>Click to edit Master title style</a:t>
            </a:r>
          </a:p>
        </p:txBody>
      </p:sp>
      <p:cxnSp>
        <p:nvCxnSpPr>
          <p:cNvPr id="16" name="Straight Connector 15">
            <a:extLst>
              <a:ext uri="{FF2B5EF4-FFF2-40B4-BE49-F238E27FC236}">
                <a16:creationId xmlns:a16="http://schemas.microsoft.com/office/drawing/2014/main" id="{74768A06-1045-A970-8A17-6FF6E101B1FE}"/>
              </a:ext>
            </a:extLst>
          </p:cNvPr>
          <p:cNvCxnSpPr>
            <a:cxnSpLocks/>
          </p:cNvCxnSpPr>
          <p:nvPr userDrawn="1"/>
        </p:nvCxnSpPr>
        <p:spPr>
          <a:xfrm>
            <a:off x="546220" y="1206838"/>
            <a:ext cx="1106728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7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2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36B489-0EC2-109F-9F79-43004ECA0FF8}"/>
              </a:ext>
            </a:extLst>
          </p:cNvPr>
          <p:cNvSpPr/>
          <p:nvPr userDrawn="1"/>
        </p:nvSpPr>
        <p:spPr>
          <a:xfrm>
            <a:off x="539933"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E22C7A-D3F6-ED38-847B-CCF23D54A77D}"/>
              </a:ext>
            </a:extLst>
          </p:cNvPr>
          <p:cNvSpPr/>
          <p:nvPr userDrawn="1"/>
        </p:nvSpPr>
        <p:spPr>
          <a:xfrm>
            <a:off x="3364586"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F81B38-58D4-5E0F-87C7-8D51C6C65801}"/>
              </a:ext>
            </a:extLst>
          </p:cNvPr>
          <p:cNvSpPr/>
          <p:nvPr userDrawn="1"/>
        </p:nvSpPr>
        <p:spPr>
          <a:xfrm>
            <a:off x="6187112"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544BBC-895B-4484-B53E-4C3ADBEEF33A}"/>
              </a:ext>
            </a:extLst>
          </p:cNvPr>
          <p:cNvSpPr/>
          <p:nvPr userDrawn="1"/>
        </p:nvSpPr>
        <p:spPr>
          <a:xfrm>
            <a:off x="9001455" y="2142010"/>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5">
            <a:extLst>
              <a:ext uri="{FF2B5EF4-FFF2-40B4-BE49-F238E27FC236}">
                <a16:creationId xmlns:a16="http://schemas.microsoft.com/office/drawing/2014/main" id="{8D8A0FE6-C9BF-2FC1-ACE0-B226B04F8C0B}"/>
              </a:ext>
            </a:extLst>
          </p:cNvPr>
          <p:cNvSpPr/>
          <p:nvPr userDrawn="1"/>
        </p:nvSpPr>
        <p:spPr>
          <a:xfrm>
            <a:off x="542578" y="1803675"/>
            <a:ext cx="2634064"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Graphic 5">
            <a:extLst>
              <a:ext uri="{FF2B5EF4-FFF2-40B4-BE49-F238E27FC236}">
                <a16:creationId xmlns:a16="http://schemas.microsoft.com/office/drawing/2014/main" id="{A640CDBF-E74F-0EA1-061B-F5451819778D}"/>
              </a:ext>
            </a:extLst>
          </p:cNvPr>
          <p:cNvSpPr/>
          <p:nvPr userDrawn="1"/>
        </p:nvSpPr>
        <p:spPr>
          <a:xfrm>
            <a:off x="3357267" y="1800751"/>
            <a:ext cx="2640058"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6" name="Graphic 5">
            <a:extLst>
              <a:ext uri="{FF2B5EF4-FFF2-40B4-BE49-F238E27FC236}">
                <a16:creationId xmlns:a16="http://schemas.microsoft.com/office/drawing/2014/main" id="{0636BA2E-1232-6C65-0FAF-5405598C2F8E}"/>
              </a:ext>
            </a:extLst>
          </p:cNvPr>
          <p:cNvSpPr/>
          <p:nvPr userDrawn="1"/>
        </p:nvSpPr>
        <p:spPr>
          <a:xfrm>
            <a:off x="6183990" y="1800751"/>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9" name="Graphic 5">
            <a:extLst>
              <a:ext uri="{FF2B5EF4-FFF2-40B4-BE49-F238E27FC236}">
                <a16:creationId xmlns:a16="http://schemas.microsoft.com/office/drawing/2014/main" id="{5C0DF8CA-8E07-1AE7-73F0-4BEB10FA0333}"/>
              </a:ext>
            </a:extLst>
          </p:cNvPr>
          <p:cNvSpPr/>
          <p:nvPr userDrawn="1"/>
        </p:nvSpPr>
        <p:spPr>
          <a:xfrm>
            <a:off x="8998633" y="1803675"/>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4"/>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768365" y="2838894"/>
            <a:ext cx="2082217" cy="3094074"/>
          </a:xfrm>
        </p:spPr>
        <p:txBody>
          <a:bodyPr/>
          <a:lstStyle>
            <a:lvl1pPr marL="0" indent="0">
              <a:buNone/>
              <a:defRPr b="1">
                <a:solidFill>
                  <a:schemeClr val="tx2"/>
                </a:solidFill>
              </a:defRPr>
            </a:lvl1pPr>
            <a:lvl2pPr marL="288000" indent="-288000">
              <a:buClr>
                <a:schemeClr val="accent2">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2">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2">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2">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786832" y="1970897"/>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12" name="Content Placeholder 2">
            <a:extLst>
              <a:ext uri="{FF2B5EF4-FFF2-40B4-BE49-F238E27FC236}">
                <a16:creationId xmlns:a16="http://schemas.microsoft.com/office/drawing/2014/main" id="{62C5C8BA-044F-A642-FCCD-2F4AA51F5D4C}"/>
              </a:ext>
            </a:extLst>
          </p:cNvPr>
          <p:cNvSpPr>
            <a:spLocks noGrp="1"/>
          </p:cNvSpPr>
          <p:nvPr>
            <p:ph idx="18"/>
          </p:nvPr>
        </p:nvSpPr>
        <p:spPr>
          <a:xfrm>
            <a:off x="3593018" y="2838894"/>
            <a:ext cx="2082217" cy="3094074"/>
          </a:xfrm>
        </p:spPr>
        <p:txBody>
          <a:bodyPr/>
          <a:lstStyle>
            <a:lvl1pPr marL="0" indent="0">
              <a:buNone/>
              <a:defRPr b="1">
                <a:solidFill>
                  <a:schemeClr val="tx2"/>
                </a:solidFill>
              </a:defRPr>
            </a:lvl1pPr>
            <a:lvl2pPr marL="288000" indent="-288000">
              <a:buClr>
                <a:schemeClr val="accent5">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5">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5">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5">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630FC06-579D-9A99-1D40-BDF9D94A0818}"/>
              </a:ext>
            </a:extLst>
          </p:cNvPr>
          <p:cNvSpPr>
            <a:spLocks noGrp="1"/>
          </p:cNvSpPr>
          <p:nvPr>
            <p:ph idx="19"/>
          </p:nvPr>
        </p:nvSpPr>
        <p:spPr>
          <a:xfrm>
            <a:off x="6415544" y="2838894"/>
            <a:ext cx="2082217"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6FE291DB-F1BB-1B98-1B24-6EDA9D7958B6}"/>
              </a:ext>
            </a:extLst>
          </p:cNvPr>
          <p:cNvSpPr>
            <a:spLocks noGrp="1"/>
          </p:cNvSpPr>
          <p:nvPr>
            <p:ph idx="20"/>
          </p:nvPr>
        </p:nvSpPr>
        <p:spPr>
          <a:xfrm>
            <a:off x="9229887" y="2843759"/>
            <a:ext cx="2082217" cy="3094074"/>
          </a:xfrm>
        </p:spPr>
        <p:txBody>
          <a:bodyPr/>
          <a:lstStyle>
            <a:lvl1pPr marL="0" indent="0">
              <a:buNone/>
              <a:defRPr b="1">
                <a:solidFill>
                  <a:schemeClr val="tx2"/>
                </a:solidFill>
              </a:defRPr>
            </a:lvl1pPr>
            <a:lvl2pPr marL="288000" indent="-288000">
              <a:buClr>
                <a:schemeClr val="accent4">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4">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4">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4">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3642868" y="1974234"/>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6500884" y="1981838"/>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34" name="Text Placeholder 10">
            <a:extLst>
              <a:ext uri="{FF2B5EF4-FFF2-40B4-BE49-F238E27FC236}">
                <a16:creationId xmlns:a16="http://schemas.microsoft.com/office/drawing/2014/main" id="{5D0534D1-03FE-A7C9-4F7D-90C3FB2BF653}"/>
              </a:ext>
            </a:extLst>
          </p:cNvPr>
          <p:cNvSpPr>
            <a:spLocks noGrp="1"/>
          </p:cNvSpPr>
          <p:nvPr>
            <p:ph type="body" sz="quarter" idx="21" hasCustomPrompt="1"/>
          </p:nvPr>
        </p:nvSpPr>
        <p:spPr>
          <a:xfrm>
            <a:off x="9271229" y="1983601"/>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23" name="Title 1">
            <a:extLst>
              <a:ext uri="{FF2B5EF4-FFF2-40B4-BE49-F238E27FC236}">
                <a16:creationId xmlns:a16="http://schemas.microsoft.com/office/drawing/2014/main" id="{39DEE95F-4C1C-EEBC-2A9D-45A1A4F1E287}"/>
              </a:ext>
            </a:extLst>
          </p:cNvPr>
          <p:cNvSpPr>
            <a:spLocks noGrp="1"/>
          </p:cNvSpPr>
          <p:nvPr>
            <p:ph type="title"/>
          </p:nvPr>
        </p:nvSpPr>
        <p:spPr>
          <a:xfrm>
            <a:off x="540000" y="543319"/>
            <a:ext cx="10150578" cy="699312"/>
          </a:xfrm>
        </p:spPr>
        <p:txBody>
          <a:bodyPr anchor="t" anchorCtr="0"/>
          <a:lstStyle>
            <a:lvl1pPr>
              <a:defRPr sz="4800">
                <a:solidFill>
                  <a:srgbClr val="412468"/>
                </a:solidFill>
              </a:defRPr>
            </a:lvl1pPr>
          </a:lstStyle>
          <a:p>
            <a:r>
              <a:rPr lang="en-GB"/>
              <a:t>Click to edit Master title style</a:t>
            </a:r>
          </a:p>
        </p:txBody>
      </p:sp>
      <p:cxnSp>
        <p:nvCxnSpPr>
          <p:cNvPr id="25" name="Straight Connector 24">
            <a:extLst>
              <a:ext uri="{FF2B5EF4-FFF2-40B4-BE49-F238E27FC236}">
                <a16:creationId xmlns:a16="http://schemas.microsoft.com/office/drawing/2014/main" id="{B11952A6-9C36-E8A8-68DF-5CAF5C817D85}"/>
              </a:ext>
            </a:extLst>
          </p:cNvPr>
          <p:cNvCxnSpPr>
            <a:cxnSpLocks/>
          </p:cNvCxnSpPr>
          <p:nvPr userDrawn="1"/>
        </p:nvCxnSpPr>
        <p:spPr>
          <a:xfrm>
            <a:off x="534388" y="1206838"/>
            <a:ext cx="1111761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1658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Quote - green">
    <p:bg>
      <p:bgPr>
        <a:solidFill>
          <a:srgbClr val="CDBEDB"/>
        </a:solidFill>
        <a:effectLst/>
      </p:bgPr>
    </p:bg>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C8F926C0-B965-645D-D9D9-8EEF6973CA8E}"/>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946F60CD-96F6-DB85-C2CA-018EF25F4899}"/>
              </a:ext>
            </a:extLst>
          </p:cNvPr>
          <p:cNvSpPr>
            <a:spLocks noGrp="1"/>
          </p:cNvSpPr>
          <p:nvPr>
            <p:ph type="pic" sz="quarter" idx="16"/>
          </p:nvPr>
        </p:nvSpPr>
        <p:spPr>
          <a:xfrm>
            <a:off x="633413" y="569626"/>
            <a:ext cx="4365625" cy="2891124"/>
          </a:xfrm>
        </p:spPr>
        <p:txBody>
          <a:bodyPr/>
          <a:lstStyle/>
          <a:p>
            <a:endParaRPr lang="en-US"/>
          </a:p>
        </p:txBody>
      </p:sp>
    </p:spTree>
    <p:extLst>
      <p:ext uri="{BB962C8B-B14F-4D97-AF65-F5344CB8AC3E}">
        <p14:creationId xmlns:p14="http://schemas.microsoft.com/office/powerpoint/2010/main" val="4202774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Quote - green">
    <p:bg>
      <p:bgPr>
        <a:solidFill>
          <a:srgbClr val="F7EFD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2" name="Graphic 5">
            <a:extLst>
              <a:ext uri="{FF2B5EF4-FFF2-40B4-BE49-F238E27FC236}">
                <a16:creationId xmlns:a16="http://schemas.microsoft.com/office/drawing/2014/main" id="{17A48C49-85CD-519D-E3E2-845926BD8396}"/>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Text Placeholder 9">
            <a:extLst>
              <a:ext uri="{FF2B5EF4-FFF2-40B4-BE49-F238E27FC236}">
                <a16:creationId xmlns:a16="http://schemas.microsoft.com/office/drawing/2014/main" id="{08335501-AF81-BF5E-C85C-FBE87B74751D}"/>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5" name="Text Placeholder 9">
            <a:extLst>
              <a:ext uri="{FF2B5EF4-FFF2-40B4-BE49-F238E27FC236}">
                <a16:creationId xmlns:a16="http://schemas.microsoft.com/office/drawing/2014/main" id="{4CDD5D5F-54C3-ED75-349B-1F4DE879BF90}"/>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C4996204-3FF2-B566-FB13-B3F136B1D93C}"/>
              </a:ext>
            </a:extLst>
          </p:cNvPr>
          <p:cNvSpPr>
            <a:spLocks noGrp="1"/>
          </p:cNvSpPr>
          <p:nvPr>
            <p:ph type="pic" sz="quarter" idx="16"/>
          </p:nvPr>
        </p:nvSpPr>
        <p:spPr>
          <a:xfrm>
            <a:off x="569730" y="850015"/>
            <a:ext cx="4459288" cy="2625725"/>
          </a:xfrm>
        </p:spPr>
        <p:txBody>
          <a:bodyPr/>
          <a:lstStyle/>
          <a:p>
            <a:endParaRPr lang="en-US"/>
          </a:p>
        </p:txBody>
      </p:sp>
    </p:spTree>
    <p:extLst>
      <p:ext uri="{BB962C8B-B14F-4D97-AF65-F5344CB8AC3E}">
        <p14:creationId xmlns:p14="http://schemas.microsoft.com/office/powerpoint/2010/main" val="2618613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Quote - green">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lvl1pPr>
              <a:defRPr>
                <a:solidFill>
                  <a:schemeClr val="bg1"/>
                </a:solidFill>
              </a:defRPr>
            </a:lvl1pPr>
          </a:lstStyle>
          <a:p>
            <a:fld id="{B5042770-298F-4A05-AC19-71EBAFD4AFB7}" type="slidenum">
              <a:rPr lang="en-GB" smtClean="0"/>
              <a:pPr/>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3" name="Text Placeholder 9">
            <a:extLst>
              <a:ext uri="{FF2B5EF4-FFF2-40B4-BE49-F238E27FC236}">
                <a16:creationId xmlns:a16="http://schemas.microsoft.com/office/drawing/2014/main" id="{47AC4990-2BD9-0410-969E-C81328AED47B}"/>
              </a:ext>
            </a:extLst>
          </p:cNvPr>
          <p:cNvSpPr>
            <a:spLocks noGrp="1"/>
          </p:cNvSpPr>
          <p:nvPr>
            <p:ph type="body" sz="quarter" idx="14" hasCustomPrompt="1"/>
          </p:nvPr>
        </p:nvSpPr>
        <p:spPr>
          <a:xfrm>
            <a:off x="1091116" y="2174590"/>
            <a:ext cx="3513137" cy="883440"/>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4" name="Text Placeholder 9">
            <a:extLst>
              <a:ext uri="{FF2B5EF4-FFF2-40B4-BE49-F238E27FC236}">
                <a16:creationId xmlns:a16="http://schemas.microsoft.com/office/drawing/2014/main" id="{7F27A570-2080-A578-C697-57EA48F8036B}"/>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rgbClr val="412468"/>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C8E6EC71-B5F6-BB46-3E5A-2ED9CE185612}"/>
              </a:ext>
            </a:extLst>
          </p:cNvPr>
          <p:cNvSpPr>
            <a:spLocks noGrp="1"/>
          </p:cNvSpPr>
          <p:nvPr>
            <p:ph type="pic" sz="quarter" idx="16"/>
          </p:nvPr>
        </p:nvSpPr>
        <p:spPr>
          <a:xfrm>
            <a:off x="862013" y="314325"/>
            <a:ext cx="3836987" cy="5861050"/>
          </a:xfrm>
        </p:spPr>
        <p:txBody>
          <a:bodyPr/>
          <a:lstStyle/>
          <a:p>
            <a:endParaRPr lang="en-US"/>
          </a:p>
        </p:txBody>
      </p:sp>
    </p:spTree>
    <p:extLst>
      <p:ext uri="{BB962C8B-B14F-4D97-AF65-F5344CB8AC3E}">
        <p14:creationId xmlns:p14="http://schemas.microsoft.com/office/powerpoint/2010/main" val="3619216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3_Number highlights">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E0A2A2-36EA-08BD-40F8-4DF1C5B11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3902"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27" name="Text Placeholder 26">
            <a:extLst>
              <a:ext uri="{FF2B5EF4-FFF2-40B4-BE49-F238E27FC236}">
                <a16:creationId xmlns:a16="http://schemas.microsoft.com/office/drawing/2014/main" id="{2CA97A2D-FD85-B4BE-FA12-292B64CF519D}"/>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rgbClr val="412468"/>
                </a:solidFill>
              </a:defRPr>
            </a:lvl1pPr>
          </a:lstStyle>
          <a:p>
            <a:pPr lvl="0"/>
            <a:r>
              <a:rPr lang="en-GB"/>
              <a:t>Stat</a:t>
            </a:r>
          </a:p>
        </p:txBody>
      </p:sp>
      <p:sp>
        <p:nvSpPr>
          <p:cNvPr id="29" name="Title 1">
            <a:extLst>
              <a:ext uri="{FF2B5EF4-FFF2-40B4-BE49-F238E27FC236}">
                <a16:creationId xmlns:a16="http://schemas.microsoft.com/office/drawing/2014/main" id="{043B4A03-5F55-5B93-F10F-65053AA93253}"/>
              </a:ext>
            </a:extLst>
          </p:cNvPr>
          <p:cNvSpPr>
            <a:spLocks noGrp="1"/>
          </p:cNvSpPr>
          <p:nvPr>
            <p:ph type="title"/>
          </p:nvPr>
        </p:nvSpPr>
        <p:spPr>
          <a:xfrm>
            <a:off x="540000" y="712799"/>
            <a:ext cx="11112000" cy="699312"/>
          </a:xfrm>
        </p:spPr>
        <p:txBody>
          <a:bodyPr anchor="t" anchorCtr="0"/>
          <a:lstStyle>
            <a:lvl1pPr>
              <a:defRPr sz="4800" b="1">
                <a:solidFill>
                  <a:schemeClr val="tx2"/>
                </a:solidFill>
              </a:defRPr>
            </a:lvl1pPr>
          </a:lstStyle>
          <a:p>
            <a:r>
              <a:rPr lang="en-GB"/>
              <a:t>Click to edit Master title style</a:t>
            </a:r>
          </a:p>
        </p:txBody>
      </p:sp>
      <p:sp>
        <p:nvSpPr>
          <p:cNvPr id="30" name="Text Placeholder 26">
            <a:extLst>
              <a:ext uri="{FF2B5EF4-FFF2-40B4-BE49-F238E27FC236}">
                <a16:creationId xmlns:a16="http://schemas.microsoft.com/office/drawing/2014/main" id="{54E5DD1A-E54A-C423-280C-7930A710FED7}"/>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rgbClr val="412468"/>
                </a:solidFill>
              </a:defRPr>
            </a:lvl1pPr>
          </a:lstStyle>
          <a:p>
            <a:pPr lvl="0"/>
            <a:r>
              <a:rPr lang="en-GB"/>
              <a:t>Stat</a:t>
            </a:r>
          </a:p>
        </p:txBody>
      </p:sp>
      <p:sp>
        <p:nvSpPr>
          <p:cNvPr id="31" name="Text Placeholder 26">
            <a:extLst>
              <a:ext uri="{FF2B5EF4-FFF2-40B4-BE49-F238E27FC236}">
                <a16:creationId xmlns:a16="http://schemas.microsoft.com/office/drawing/2014/main" id="{EB1A2FE6-51E4-1F2D-9F69-F79DDA9E8E1A}"/>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rgbClr val="412468"/>
                </a:solidFill>
              </a:defRPr>
            </a:lvl1pPr>
          </a:lstStyle>
          <a:p>
            <a:pPr lvl="0"/>
            <a:r>
              <a:rPr lang="en-GB"/>
              <a:t>Stat</a:t>
            </a:r>
          </a:p>
        </p:txBody>
      </p:sp>
      <p:sp>
        <p:nvSpPr>
          <p:cNvPr id="10" name="TextBox 9">
            <a:extLst>
              <a:ext uri="{FF2B5EF4-FFF2-40B4-BE49-F238E27FC236}">
                <a16:creationId xmlns:a16="http://schemas.microsoft.com/office/drawing/2014/main" id="{247F13D4-C1EE-65F1-296A-DB4ED8D5C9FA}"/>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8" name="Straight Connector 7">
            <a:extLst>
              <a:ext uri="{FF2B5EF4-FFF2-40B4-BE49-F238E27FC236}">
                <a16:creationId xmlns:a16="http://schemas.microsoft.com/office/drawing/2014/main" id="{CAF6B44C-E7EA-F380-DB33-DFDD3E385196}"/>
              </a:ext>
            </a:extLst>
          </p:cNvPr>
          <p:cNvCxnSpPr/>
          <p:nvPr userDrawn="1"/>
        </p:nvCxnSpPr>
        <p:spPr>
          <a:xfrm>
            <a:off x="-130629" y="3117272"/>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3A47CA-BE80-B957-34FE-9A13C15DDF69}"/>
              </a:ext>
            </a:extLst>
          </p:cNvPr>
          <p:cNvCxnSpPr/>
          <p:nvPr userDrawn="1"/>
        </p:nvCxnSpPr>
        <p:spPr>
          <a:xfrm>
            <a:off x="-130629" y="4390523"/>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E85706-7AA4-B816-6BD0-09D3AEDEA5C6}"/>
              </a:ext>
            </a:extLst>
          </p:cNvPr>
          <p:cNvCxnSpPr/>
          <p:nvPr userDrawn="1"/>
        </p:nvCxnSpPr>
        <p:spPr>
          <a:xfrm>
            <a:off x="-130629" y="5785056"/>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4869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Number highlights">
    <p:bg>
      <p:bgPr>
        <a:solidFill>
          <a:srgbClr val="F7EFD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A859B55-3EAA-4978-1E31-810B3AAFAE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63999" y="-2935778"/>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accent5"/>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24736D"/>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8" name="Text Placeholder 26">
            <a:extLst>
              <a:ext uri="{FF2B5EF4-FFF2-40B4-BE49-F238E27FC236}">
                <a16:creationId xmlns:a16="http://schemas.microsoft.com/office/drawing/2014/main" id="{0734ED79-1F15-677A-69CE-7B2AB531059D}"/>
              </a:ext>
            </a:extLst>
          </p:cNvPr>
          <p:cNvSpPr>
            <a:spLocks noGrp="1"/>
          </p:cNvSpPr>
          <p:nvPr>
            <p:ph type="body" sz="quarter" idx="17" hasCustomPrompt="1"/>
          </p:nvPr>
        </p:nvSpPr>
        <p:spPr>
          <a:xfrm>
            <a:off x="543614" y="2740804"/>
            <a:ext cx="1811338" cy="374185"/>
          </a:xfrm>
          <a:noFill/>
        </p:spPr>
        <p:txBody>
          <a:bodyPr/>
          <a:lstStyle>
            <a:lvl1pPr marL="0" indent="0">
              <a:buFontTx/>
              <a:buNone/>
              <a:defRPr sz="4000" b="1">
                <a:solidFill>
                  <a:schemeClr val="accent5"/>
                </a:solidFill>
              </a:defRPr>
            </a:lvl1pPr>
          </a:lstStyle>
          <a:p>
            <a:pPr lvl="0"/>
            <a:r>
              <a:rPr lang="en-GB"/>
              <a:t>Stat</a:t>
            </a:r>
          </a:p>
        </p:txBody>
      </p:sp>
      <p:sp>
        <p:nvSpPr>
          <p:cNvPr id="19" name="Text Placeholder 26">
            <a:extLst>
              <a:ext uri="{FF2B5EF4-FFF2-40B4-BE49-F238E27FC236}">
                <a16:creationId xmlns:a16="http://schemas.microsoft.com/office/drawing/2014/main" id="{8346E8C1-7CCF-BABE-E72A-D7ED9AAE5FE9}"/>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accent5"/>
                </a:solidFill>
              </a:defRPr>
            </a:lvl1pPr>
          </a:lstStyle>
          <a:p>
            <a:pPr lvl="0"/>
            <a:r>
              <a:rPr lang="en-GB"/>
              <a:t>Stat</a:t>
            </a:r>
          </a:p>
        </p:txBody>
      </p:sp>
      <p:sp>
        <p:nvSpPr>
          <p:cNvPr id="20" name="Text Placeholder 26">
            <a:extLst>
              <a:ext uri="{FF2B5EF4-FFF2-40B4-BE49-F238E27FC236}">
                <a16:creationId xmlns:a16="http://schemas.microsoft.com/office/drawing/2014/main" id="{87B13515-7DAD-743B-9960-80CBE52CA4F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accent5"/>
                </a:solidFill>
              </a:defRPr>
            </a:lvl1pPr>
          </a:lstStyle>
          <a:p>
            <a:pPr lvl="0"/>
            <a:r>
              <a:rPr lang="en-GB"/>
              <a:t>Stat</a:t>
            </a:r>
          </a:p>
        </p:txBody>
      </p:sp>
      <p:sp>
        <p:nvSpPr>
          <p:cNvPr id="4" name="TextBox 3">
            <a:extLst>
              <a:ext uri="{FF2B5EF4-FFF2-40B4-BE49-F238E27FC236}">
                <a16:creationId xmlns:a16="http://schemas.microsoft.com/office/drawing/2014/main" id="{206940EB-E10C-11C2-3F63-F95D95D5F5A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0" name="Straight Connector 9">
            <a:extLst>
              <a:ext uri="{FF2B5EF4-FFF2-40B4-BE49-F238E27FC236}">
                <a16:creationId xmlns:a16="http://schemas.microsoft.com/office/drawing/2014/main" id="{8C733EB9-48EA-D7A2-3DBA-2300F5A998C2}"/>
              </a:ext>
            </a:extLst>
          </p:cNvPr>
          <p:cNvCxnSpPr/>
          <p:nvPr userDrawn="1"/>
        </p:nvCxnSpPr>
        <p:spPr>
          <a:xfrm>
            <a:off x="-130629" y="3117272"/>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D7B507-FA32-884A-92B3-03037AD75F18}"/>
              </a:ext>
            </a:extLst>
          </p:cNvPr>
          <p:cNvCxnSpPr/>
          <p:nvPr userDrawn="1"/>
        </p:nvCxnSpPr>
        <p:spPr>
          <a:xfrm>
            <a:off x="-130629" y="4390523"/>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F6A12-73EA-3BAA-7612-B3277789432D}"/>
              </a:ext>
            </a:extLst>
          </p:cNvPr>
          <p:cNvCxnSpPr/>
          <p:nvPr userDrawn="1"/>
        </p:nvCxnSpPr>
        <p:spPr>
          <a:xfrm>
            <a:off x="-130629" y="5785056"/>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03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Number highlights">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9AF1E04-F8DC-7264-2C50-22B966B97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6259"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bg2">
                    <a:lumMod val="20000"/>
                    <a:lumOff val="80000"/>
                  </a:schemeClr>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tx2"/>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bg1"/>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GB"/>
              <a:t>Click to edit Master text styles</a:t>
            </a:r>
          </a:p>
          <a:p>
            <a:pPr lvl="1"/>
            <a:r>
              <a:rPr lang="en-GB"/>
              <a:t>Second level</a:t>
            </a:r>
          </a:p>
          <a:p>
            <a:pPr lvl="2"/>
            <a:r>
              <a:rPr lang="en-GB"/>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59006"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GB"/>
              <a:t>Click to edit Master text styles</a:t>
            </a:r>
          </a:p>
          <a:p>
            <a:pPr lvl="1"/>
            <a:r>
              <a:rPr lang="en-GB"/>
              <a:t>Second level</a:t>
            </a:r>
          </a:p>
          <a:p>
            <a:pPr lvl="2"/>
            <a:r>
              <a:rPr lang="en-GB"/>
              <a:t>Third level</a:t>
            </a:r>
          </a:p>
        </p:txBody>
      </p:sp>
      <p:sp>
        <p:nvSpPr>
          <p:cNvPr id="17" name="Text Placeholder 26">
            <a:extLst>
              <a:ext uri="{FF2B5EF4-FFF2-40B4-BE49-F238E27FC236}">
                <a16:creationId xmlns:a16="http://schemas.microsoft.com/office/drawing/2014/main" id="{6964DE38-0F7F-6C55-F002-3525F83D01F3}"/>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chemeClr val="bg1"/>
                </a:solidFill>
              </a:defRPr>
            </a:lvl1pPr>
          </a:lstStyle>
          <a:p>
            <a:pPr lvl="0"/>
            <a:r>
              <a:rPr lang="en-GB"/>
              <a:t>Stat</a:t>
            </a:r>
          </a:p>
        </p:txBody>
      </p:sp>
      <p:sp>
        <p:nvSpPr>
          <p:cNvPr id="18" name="Text Placeholder 26">
            <a:extLst>
              <a:ext uri="{FF2B5EF4-FFF2-40B4-BE49-F238E27FC236}">
                <a16:creationId xmlns:a16="http://schemas.microsoft.com/office/drawing/2014/main" id="{0384EA6A-B1EA-2824-01A2-AAC0E8F91EA0}"/>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bg1"/>
                </a:solidFill>
              </a:defRPr>
            </a:lvl1pPr>
          </a:lstStyle>
          <a:p>
            <a:pPr lvl="0"/>
            <a:r>
              <a:rPr lang="en-GB"/>
              <a:t>Stat</a:t>
            </a:r>
          </a:p>
        </p:txBody>
      </p:sp>
      <p:sp>
        <p:nvSpPr>
          <p:cNvPr id="19" name="Text Placeholder 26">
            <a:extLst>
              <a:ext uri="{FF2B5EF4-FFF2-40B4-BE49-F238E27FC236}">
                <a16:creationId xmlns:a16="http://schemas.microsoft.com/office/drawing/2014/main" id="{537EEE51-BB5B-851B-DBFF-4F61C9B3399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bg1"/>
                </a:solidFill>
              </a:defRPr>
            </a:lvl1pPr>
          </a:lstStyle>
          <a:p>
            <a:pPr lvl="0"/>
            <a:r>
              <a:rPr lang="en-GB"/>
              <a:t>Stat</a:t>
            </a:r>
          </a:p>
        </p:txBody>
      </p:sp>
      <p:sp>
        <p:nvSpPr>
          <p:cNvPr id="14" name="TextBox 13">
            <a:extLst>
              <a:ext uri="{FF2B5EF4-FFF2-40B4-BE49-F238E27FC236}">
                <a16:creationId xmlns:a16="http://schemas.microsoft.com/office/drawing/2014/main" id="{AD67B431-88E8-D4FB-ECC9-414B6026591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cxnSp>
        <p:nvCxnSpPr>
          <p:cNvPr id="8" name="Straight Connector 7">
            <a:extLst>
              <a:ext uri="{FF2B5EF4-FFF2-40B4-BE49-F238E27FC236}">
                <a16:creationId xmlns:a16="http://schemas.microsoft.com/office/drawing/2014/main" id="{D63AD89C-C6A5-7BBB-616F-69E412328EB3}"/>
              </a:ext>
            </a:extLst>
          </p:cNvPr>
          <p:cNvCxnSpPr/>
          <p:nvPr userDrawn="1"/>
        </p:nvCxnSpPr>
        <p:spPr>
          <a:xfrm>
            <a:off x="-130629" y="3117272"/>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6ACDEC-1681-3F90-FF4E-7BBC057CA7A0}"/>
              </a:ext>
            </a:extLst>
          </p:cNvPr>
          <p:cNvCxnSpPr/>
          <p:nvPr userDrawn="1"/>
        </p:nvCxnSpPr>
        <p:spPr>
          <a:xfrm>
            <a:off x="-130629" y="4390523"/>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A2F048-7F85-573D-2B7A-D5827A0B326C}"/>
              </a:ext>
            </a:extLst>
          </p:cNvPr>
          <p:cNvCxnSpPr/>
          <p:nvPr userDrawn="1"/>
        </p:nvCxnSpPr>
        <p:spPr>
          <a:xfrm>
            <a:off x="-130629" y="5785056"/>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84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934167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2x content">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6B5EDCA-B0C3-1E4E-6185-39B389F0297E}"/>
              </a:ext>
            </a:extLst>
          </p:cNvPr>
          <p:cNvSpPr/>
          <p:nvPr userDrawn="1"/>
        </p:nvSpPr>
        <p:spPr>
          <a:xfrm>
            <a:off x="539750" y="2326511"/>
            <a:ext cx="5303232" cy="3818689"/>
          </a:xfrm>
          <a:prstGeom prst="roundRect">
            <a:avLst>
              <a:gd name="adj" fmla="val 3660"/>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24AC991-EEFE-7B16-5BFA-E43FD92E3B88}"/>
              </a:ext>
            </a:extLst>
          </p:cNvPr>
          <p:cNvSpPr/>
          <p:nvPr userDrawn="1"/>
        </p:nvSpPr>
        <p:spPr>
          <a:xfrm>
            <a:off x="6349017" y="2326510"/>
            <a:ext cx="5303232" cy="3818689"/>
          </a:xfrm>
          <a:prstGeom prst="roundRect">
            <a:avLst>
              <a:gd name="adj" fmla="val 2773"/>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807522" y="2547257"/>
            <a:ext cx="4803569" cy="3354779"/>
          </a:xfrm>
        </p:spPr>
        <p:txBody>
          <a:bodyPr/>
          <a:lstStyle>
            <a:lvl1pPr marL="0" indent="0">
              <a:buFontTx/>
              <a:buNone/>
              <a:defRPr sz="2800">
                <a:solidFill>
                  <a:schemeClr val="accent1"/>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cxnSp>
        <p:nvCxnSpPr>
          <p:cNvPr id="8" name="Straight Connector 7">
            <a:extLst>
              <a:ext uri="{FF2B5EF4-FFF2-40B4-BE49-F238E27FC236}">
                <a16:creationId xmlns:a16="http://schemas.microsoft.com/office/drawing/2014/main" id="{3D637310-2CEB-F373-4B6D-F2D55E8643E1}"/>
              </a:ext>
            </a:extLst>
          </p:cNvPr>
          <p:cNvCxnSpPr/>
          <p:nvPr userDrawn="1"/>
        </p:nvCxnSpPr>
        <p:spPr>
          <a:xfrm>
            <a:off x="6096000" y="2326511"/>
            <a:ext cx="0" cy="3871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7835C4-F6B8-24E6-4219-B005FFB8A302}"/>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4" name="Content Placeholder 2">
            <a:extLst>
              <a:ext uri="{FF2B5EF4-FFF2-40B4-BE49-F238E27FC236}">
                <a16:creationId xmlns:a16="http://schemas.microsoft.com/office/drawing/2014/main" id="{64007CE9-7857-8708-A740-15CA171DD9C4}"/>
              </a:ext>
            </a:extLst>
          </p:cNvPr>
          <p:cNvSpPr>
            <a:spLocks noGrp="1"/>
          </p:cNvSpPr>
          <p:nvPr>
            <p:ph idx="14"/>
          </p:nvPr>
        </p:nvSpPr>
        <p:spPr>
          <a:xfrm>
            <a:off x="6607974" y="2545278"/>
            <a:ext cx="4803569" cy="3354779"/>
          </a:xfrm>
        </p:spPr>
        <p:txBody>
          <a:bodyPr/>
          <a:lstStyle>
            <a:lvl1pPr marL="0" indent="0">
              <a:buFontTx/>
              <a:buNone/>
              <a:defRPr sz="2800">
                <a:solidFill>
                  <a:schemeClr val="accent1"/>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655E2223-9C50-D6DE-4D6F-877786BDA826}"/>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tx2"/>
                </a:solidFill>
              </a:rPr>
              <a:t>‹#›</a:t>
            </a:fld>
            <a:endParaRPr lang="en-GB" sz="1200" b="1">
              <a:solidFill>
                <a:schemeClr val="tx2"/>
              </a:solidFill>
            </a:endParaRPr>
          </a:p>
        </p:txBody>
      </p:sp>
      <p:sp>
        <p:nvSpPr>
          <p:cNvPr id="6" name="Picture Placeholder 5">
            <a:extLst>
              <a:ext uri="{FF2B5EF4-FFF2-40B4-BE49-F238E27FC236}">
                <a16:creationId xmlns:a16="http://schemas.microsoft.com/office/drawing/2014/main" id="{050DF87E-90A6-92FA-EE4A-AD2EBB6D63A3}"/>
              </a:ext>
            </a:extLst>
          </p:cNvPr>
          <p:cNvSpPr>
            <a:spLocks noGrp="1"/>
          </p:cNvSpPr>
          <p:nvPr>
            <p:ph type="pic" sz="quarter" idx="15"/>
          </p:nvPr>
        </p:nvSpPr>
        <p:spPr>
          <a:xfrm>
            <a:off x="9174163" y="389640"/>
            <a:ext cx="2622550" cy="1952625"/>
          </a:xfrm>
        </p:spPr>
        <p:txBody>
          <a:bodyPr/>
          <a:lstStyle/>
          <a:p>
            <a:endParaRPr lang="en-US"/>
          </a:p>
        </p:txBody>
      </p:sp>
    </p:spTree>
    <p:extLst>
      <p:ext uri="{BB962C8B-B14F-4D97-AF65-F5344CB8AC3E}">
        <p14:creationId xmlns:p14="http://schemas.microsoft.com/office/powerpoint/2010/main" val="37797473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hart/table &amp; text">
    <p:bg>
      <p:bgPr>
        <a:solidFill>
          <a:srgbClr val="F7EFDA"/>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BD6A46DC-822C-26F6-9783-FE0F24A26443}"/>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C0C089CB-F798-ABCD-3B76-3AE353C9ED96}"/>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rgbClr val="412468"/>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1" name="Picture Placeholder 10">
            <a:extLst>
              <a:ext uri="{FF2B5EF4-FFF2-40B4-BE49-F238E27FC236}">
                <a16:creationId xmlns:a16="http://schemas.microsoft.com/office/drawing/2014/main" id="{E92E3E18-696C-C74A-6EAD-5C122742DF26}"/>
              </a:ext>
            </a:extLst>
          </p:cNvPr>
          <p:cNvSpPr>
            <a:spLocks noGrp="1"/>
          </p:cNvSpPr>
          <p:nvPr>
            <p:ph type="pic" sz="quarter" idx="15"/>
          </p:nvPr>
        </p:nvSpPr>
        <p:spPr>
          <a:xfrm>
            <a:off x="7135813" y="3321050"/>
            <a:ext cx="4586287" cy="2914650"/>
          </a:xfrm>
        </p:spPr>
        <p:txBody>
          <a:bodyPr/>
          <a:lstStyle/>
          <a:p>
            <a:endParaRPr lang="en-US"/>
          </a:p>
        </p:txBody>
      </p:sp>
    </p:spTree>
    <p:extLst>
      <p:ext uri="{BB962C8B-B14F-4D97-AF65-F5344CB8AC3E}">
        <p14:creationId xmlns:p14="http://schemas.microsoft.com/office/powerpoint/2010/main" val="3289228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hart/table &amp; tex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46810DEA-4BB4-5B59-AA00-C57288EA861B}"/>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bg1"/>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0503C693-BFF4-CD5F-E5DB-274B2E5ED56D}"/>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3"/>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accent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pic>
        <p:nvPicPr>
          <p:cNvPr id="16" name="Picture 15">
            <a:extLst>
              <a:ext uri="{FF2B5EF4-FFF2-40B4-BE49-F238E27FC236}">
                <a16:creationId xmlns:a16="http://schemas.microsoft.com/office/drawing/2014/main" id="{B6F7EC91-9292-AA22-F1FA-DEDDDC05B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2547" y="3621839"/>
            <a:ext cx="4066680" cy="2668051"/>
          </a:xfrm>
          <a:prstGeom prst="rect">
            <a:avLst/>
          </a:prstGeom>
        </p:spPr>
      </p:pic>
    </p:spTree>
    <p:extLst>
      <p:ext uri="{BB962C8B-B14F-4D97-AF65-F5344CB8AC3E}">
        <p14:creationId xmlns:p14="http://schemas.microsoft.com/office/powerpoint/2010/main" val="196382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Large table/chart &amp; tex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1" y="712799"/>
            <a:ext cx="8053810" cy="699312"/>
          </a:xfrm>
        </p:spPr>
        <p:txBody>
          <a:bodyPr anchor="t" anchorCtr="0"/>
          <a:lstStyle>
            <a:lvl1pPr>
              <a:defRPr sz="4800">
                <a:solidFill>
                  <a:srgbClr val="412468"/>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9322230" y="2326509"/>
            <a:ext cx="2329769" cy="3818691"/>
          </a:xfrm>
        </p:spPr>
        <p:txBody>
          <a:bodyPr/>
          <a:lstStyle>
            <a:lvl1pPr marL="0" indent="0">
              <a:buClr>
                <a:schemeClr val="bg1"/>
              </a:buClr>
              <a:buNone/>
              <a:defRPr>
                <a:solidFill>
                  <a:srgbClr val="412468"/>
                </a:solidFill>
              </a:defRPr>
            </a:lvl1pPr>
            <a:lvl2pPr marL="0" indent="0">
              <a:buClr>
                <a:schemeClr val="bg1"/>
              </a:buClr>
              <a:buNone/>
              <a:defRPr>
                <a:solidFill>
                  <a:srgbClr val="412468"/>
                </a:solidFill>
              </a:defRPr>
            </a:lvl2pPr>
            <a:lvl3pPr marL="360000" indent="0">
              <a:buClr>
                <a:schemeClr val="bg1"/>
              </a:buClr>
              <a:buNone/>
              <a:defRPr>
                <a:solidFill>
                  <a:srgbClr val="412468"/>
                </a:solidFill>
              </a:defRPr>
            </a:lvl3pPr>
            <a:lvl4pPr marL="360000" indent="0">
              <a:buClr>
                <a:schemeClr val="bg1"/>
              </a:buClr>
              <a:buNone/>
              <a:defRPr>
                <a:solidFill>
                  <a:srgbClr val="412468"/>
                </a:solidFill>
              </a:defRPr>
            </a:lvl4pPr>
            <a:lvl5pPr marL="360000" indent="0">
              <a:buClr>
                <a:schemeClr val="bg1"/>
              </a:buClr>
              <a:buNone/>
              <a:defRPr>
                <a:solidFill>
                  <a:srgbClr val="412468"/>
                </a:solidFill>
              </a:defRPr>
            </a:lvl5pPr>
          </a:lstStyle>
          <a:p>
            <a:pPr lvl="0"/>
            <a:r>
              <a:rPr lang="en-GB"/>
              <a:t>Click to edit Master text style</a:t>
            </a:r>
          </a:p>
          <a:p>
            <a:pPr lvl="1"/>
            <a:r>
              <a:rPr lang="en-GB"/>
              <a:t>- Second level</a:t>
            </a:r>
          </a:p>
          <a:p>
            <a:pPr lvl="2"/>
            <a:r>
              <a:rPr lang="en-GB"/>
              <a:t>-Third level</a:t>
            </a:r>
          </a:p>
          <a:p>
            <a:pPr lvl="3"/>
            <a:r>
              <a:rPr lang="en-GB"/>
              <a:t>- Fourth level</a:t>
            </a:r>
          </a:p>
          <a:p>
            <a:pPr lvl="4"/>
            <a:r>
              <a:rPr lang="en-GB"/>
              <a:t>- 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8054172"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539751" y="2326509"/>
            <a:ext cx="8054054"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0C4F28F4-1335-15DD-28D4-F439F87D96AE}"/>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Picture Placeholder 7">
            <a:extLst>
              <a:ext uri="{FF2B5EF4-FFF2-40B4-BE49-F238E27FC236}">
                <a16:creationId xmlns:a16="http://schemas.microsoft.com/office/drawing/2014/main" id="{4E80B5B1-CA8C-0AA5-B37A-D2ABB87B9E16}"/>
              </a:ext>
            </a:extLst>
          </p:cNvPr>
          <p:cNvSpPr>
            <a:spLocks noGrp="1"/>
          </p:cNvSpPr>
          <p:nvPr>
            <p:ph type="pic" sz="quarter" idx="15"/>
          </p:nvPr>
        </p:nvSpPr>
        <p:spPr>
          <a:xfrm>
            <a:off x="8909050" y="261938"/>
            <a:ext cx="2820988" cy="1919287"/>
          </a:xfrm>
        </p:spPr>
        <p:txBody>
          <a:bodyPr/>
          <a:lstStyle/>
          <a:p>
            <a:endParaRPr lang="en-US"/>
          </a:p>
        </p:txBody>
      </p:sp>
    </p:spTree>
    <p:extLst>
      <p:ext uri="{BB962C8B-B14F-4D97-AF65-F5344CB8AC3E}">
        <p14:creationId xmlns:p14="http://schemas.microsoft.com/office/powerpoint/2010/main" val="27407732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2x chart/table">
    <p:bg>
      <p:bgPr>
        <a:solidFill>
          <a:schemeClr val="accent5"/>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E8CF6EF-2E2B-0CB6-EFAB-036A31D0807F}"/>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lumMod val="75000"/>
            </a:schemeClr>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4" name="Picture 13" descr="A person sitting at a table with a computer&#10;&#10;Description automatically generated">
            <a:extLst>
              <a:ext uri="{FF2B5EF4-FFF2-40B4-BE49-F238E27FC236}">
                <a16:creationId xmlns:a16="http://schemas.microsoft.com/office/drawing/2014/main" id="{FF2AE1B9-502A-600A-F2D7-507EF0AAB3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961" y="516214"/>
            <a:ext cx="2516170" cy="2729504"/>
          </a:xfrm>
          <a:prstGeom prst="rect">
            <a:avLst/>
          </a:prstGeom>
        </p:spPr>
      </p:pic>
    </p:spTree>
    <p:extLst>
      <p:ext uri="{BB962C8B-B14F-4D97-AF65-F5344CB8AC3E}">
        <p14:creationId xmlns:p14="http://schemas.microsoft.com/office/powerpoint/2010/main" val="1076866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2x chart/table">
    <p:bg>
      <p:bgPr>
        <a:solidFill>
          <a:schemeClr val="accent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CD6D22E-4840-914C-73DE-5273CC4EC7D2}"/>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7" name="Picture Placeholder 15">
            <a:extLst>
              <a:ext uri="{FF2B5EF4-FFF2-40B4-BE49-F238E27FC236}">
                <a16:creationId xmlns:a16="http://schemas.microsoft.com/office/drawing/2014/main" id="{226779CC-CD71-9AB0-D4CE-A29E7AAA1DCF}"/>
              </a:ext>
            </a:extLst>
          </p:cNvPr>
          <p:cNvSpPr>
            <a:spLocks noGrp="1"/>
          </p:cNvSpPr>
          <p:nvPr>
            <p:ph type="pic" sz="quarter" idx="18"/>
          </p:nvPr>
        </p:nvSpPr>
        <p:spPr>
          <a:xfrm>
            <a:off x="9077325" y="568110"/>
            <a:ext cx="3275013" cy="1613115"/>
          </a:xfrm>
        </p:spPr>
        <p:txBody>
          <a:bodyPr/>
          <a:lstStyle/>
          <a:p>
            <a:endParaRPr lang="en-US"/>
          </a:p>
        </p:txBody>
      </p:sp>
    </p:spTree>
    <p:extLst>
      <p:ext uri="{BB962C8B-B14F-4D97-AF65-F5344CB8AC3E}">
        <p14:creationId xmlns:p14="http://schemas.microsoft.com/office/powerpoint/2010/main" val="1431990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ext and video">
    <p:bg>
      <p:bgPr>
        <a:solidFill>
          <a:schemeClr val="accent3"/>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F11B16EC-3AA9-6674-8231-3F966B0449A0}"/>
              </a:ext>
            </a:extLst>
          </p:cNvPr>
          <p:cNvSpPr/>
          <p:nvPr userDrawn="1"/>
        </p:nvSpPr>
        <p:spPr>
          <a:xfrm>
            <a:off x="600557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11" name="Graphic 7">
            <a:extLst>
              <a:ext uri="{FF2B5EF4-FFF2-40B4-BE49-F238E27FC236}">
                <a16:creationId xmlns:a16="http://schemas.microsoft.com/office/drawing/2014/main" id="{555A1404-95F9-9483-ED93-AFD56868E2B5}"/>
              </a:ext>
            </a:extLst>
          </p:cNvPr>
          <p:cNvSpPr/>
          <p:nvPr userDrawn="1"/>
        </p:nvSpPr>
        <p:spPr>
          <a:xfrm>
            <a:off x="627679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hasCustomPrompt="1"/>
          </p:nvPr>
        </p:nvSpPr>
        <p:spPr>
          <a:xfrm>
            <a:off x="540000" y="712799"/>
            <a:ext cx="7064567" cy="699312"/>
          </a:xfrm>
        </p:spPr>
        <p:txBody>
          <a:bodyPr anchor="t" anchorCtr="0"/>
          <a:lstStyle>
            <a:lvl1pPr>
              <a:defRPr sz="4800">
                <a:solidFill>
                  <a:srgbClr val="412486"/>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hasCustomPrompt="1"/>
          </p:nvPr>
        </p:nvSpPr>
        <p:spPr>
          <a:xfrm>
            <a:off x="540000" y="2326511"/>
            <a:ext cx="3991489" cy="3818689"/>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4094163" cy="502735"/>
          </a:xfrm>
        </p:spPr>
        <p:txBody>
          <a:bodyPr/>
          <a:lstStyle>
            <a:lvl1pPr marL="0" indent="0">
              <a:buNone/>
              <a:defRPr sz="3200">
                <a:solidFill>
                  <a:srgbClr val="412486"/>
                </a:solidFill>
                <a:latin typeface="+mj-lt"/>
              </a:defRPr>
            </a:lvl1pPr>
          </a:lstStyle>
          <a:p>
            <a:pPr lvl="0"/>
            <a:r>
              <a:rPr lang="en-GB"/>
              <a:t>Insert subtitle</a:t>
            </a:r>
          </a:p>
        </p:txBody>
      </p:sp>
      <p:pic>
        <p:nvPicPr>
          <p:cNvPr id="4" name="Graphic 3">
            <a:extLst>
              <a:ext uri="{FF2B5EF4-FFF2-40B4-BE49-F238E27FC236}">
                <a16:creationId xmlns:a16="http://schemas.microsoft.com/office/drawing/2014/main" id="{6C0E2FA1-56AE-8697-158E-506C39BB0D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7316" y="544011"/>
            <a:ext cx="7214684" cy="6388331"/>
          </a:xfrm>
          <a:prstGeom prst="rect">
            <a:avLst/>
          </a:prstGeom>
        </p:spPr>
      </p:pic>
      <p:sp>
        <p:nvSpPr>
          <p:cNvPr id="13" name="Media Placeholder 12">
            <a:extLst>
              <a:ext uri="{FF2B5EF4-FFF2-40B4-BE49-F238E27FC236}">
                <a16:creationId xmlns:a16="http://schemas.microsoft.com/office/drawing/2014/main" id="{8938B1B2-9B20-8409-AB87-4989D1CF0105}"/>
              </a:ext>
            </a:extLst>
          </p:cNvPr>
          <p:cNvSpPr>
            <a:spLocks noGrp="1"/>
          </p:cNvSpPr>
          <p:nvPr>
            <p:ph type="media" sz="quarter" idx="14" hasCustomPrompt="1"/>
          </p:nvPr>
        </p:nvSpPr>
        <p:spPr>
          <a:xfrm>
            <a:off x="5173663" y="1695450"/>
            <a:ext cx="6478587" cy="3749675"/>
          </a:xfrm>
          <a:solidFill>
            <a:schemeClr val="tx1">
              <a:lumMod val="85000"/>
              <a:lumOff val="15000"/>
            </a:schemeClr>
          </a:solidFill>
        </p:spPr>
        <p:txBody>
          <a:bodyPr tIns="900000" anchor="ctr" anchorCtr="0"/>
          <a:lstStyle>
            <a:lvl1pPr algn="ctr">
              <a:defRPr sz="1600">
                <a:solidFill>
                  <a:schemeClr val="bg1"/>
                </a:solidFill>
              </a:defRPr>
            </a:lvl1pPr>
          </a:lstStyle>
          <a:p>
            <a:r>
              <a:rPr lang="en-GB"/>
              <a:t>Click icon to insert video</a:t>
            </a:r>
          </a:p>
        </p:txBody>
      </p:sp>
      <p:sp>
        <p:nvSpPr>
          <p:cNvPr id="7" name="TextBox 6">
            <a:extLst>
              <a:ext uri="{FF2B5EF4-FFF2-40B4-BE49-F238E27FC236}">
                <a16:creationId xmlns:a16="http://schemas.microsoft.com/office/drawing/2014/main" id="{C05CCC3B-227B-8D61-C0F6-1E816E5F3A5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1506884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xt_1">
    <p:bg>
      <p:bgPr>
        <a:solidFill>
          <a:schemeClr val="bg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172971B3-7CCA-E88F-D66A-9B023C83FBF2}"/>
              </a:ext>
            </a:extLst>
          </p:cNvPr>
          <p:cNvSpPr/>
          <p:nvPr userDrawn="1"/>
        </p:nvSpPr>
        <p:spPr>
          <a:xfrm>
            <a:off x="820002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542969" cy="963602"/>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7815723" cy="40675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749110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ext_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E4F0DF-16CA-AE63-B754-5E0EE95FEAE0}"/>
              </a:ext>
            </a:extLst>
          </p:cNvPr>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399749" cy="963602"/>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10399749" cy="4067545"/>
          </a:xfrm>
        </p:spPr>
        <p:txBody>
          <a:bodyPr numCol="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accent2"/>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750647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ext and image right">
    <p:bg>
      <p:bgPr>
        <a:solidFill>
          <a:schemeClr val="bg1"/>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E9B31904-04AF-155E-82EE-C3E0DCB1020F}"/>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9" name="TextBox 8">
            <a:extLst>
              <a:ext uri="{FF2B5EF4-FFF2-40B4-BE49-F238E27FC236}">
                <a16:creationId xmlns:a16="http://schemas.microsoft.com/office/drawing/2014/main" id="{F2B22766-F97A-3ECB-B7B3-9E66209A1496}"/>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79014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6"/>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A4CDAA7-212F-202E-4EE8-A87782EA0CB7}"/>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accent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GB"/>
              <a:t>Click to edit Master title style</a:t>
            </a:r>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5" name="TextBox 4">
            <a:extLst>
              <a:ext uri="{FF2B5EF4-FFF2-40B4-BE49-F238E27FC236}">
                <a16:creationId xmlns:a16="http://schemas.microsoft.com/office/drawing/2014/main" id="{7D5A7210-729E-CD9D-863B-2C0AD4C6AE5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121073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ext and image right">
    <p:bg>
      <p:bgPr>
        <a:solidFill>
          <a:schemeClr val="bg1"/>
        </a:solidFill>
        <a:effectLst/>
      </p:bgPr>
    </p:bg>
    <p:spTree>
      <p:nvGrpSpPr>
        <p:cNvPr id="1" name=""/>
        <p:cNvGrpSpPr/>
        <p:nvPr/>
      </p:nvGrpSpPr>
      <p:grpSpPr>
        <a:xfrm>
          <a:off x="0" y="0"/>
          <a:ext cx="0" cy="0"/>
          <a:chOff x="0" y="0"/>
          <a:chExt cx="0" cy="0"/>
        </a:xfrm>
      </p:grpSpPr>
      <p:sp>
        <p:nvSpPr>
          <p:cNvPr id="13" name="Graphic 7">
            <a:extLst>
              <a:ext uri="{FF2B5EF4-FFF2-40B4-BE49-F238E27FC236}">
                <a16:creationId xmlns:a16="http://schemas.microsoft.com/office/drawing/2014/main" id="{FC5740D2-8CEF-0BD1-4576-E68B9D965321}"/>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2" name="TextBox 11">
            <a:extLst>
              <a:ext uri="{FF2B5EF4-FFF2-40B4-BE49-F238E27FC236}">
                <a16:creationId xmlns:a16="http://schemas.microsoft.com/office/drawing/2014/main" id="{E4D5E5E5-E01E-A4DD-2ED1-913BE825F681}"/>
              </a:ext>
            </a:extLst>
          </p:cNvPr>
          <p:cNvSpPr txBox="1"/>
          <p:nvPr userDrawn="1"/>
        </p:nvSpPr>
        <p:spPr>
          <a:xfrm>
            <a:off x="548355" y="6355171"/>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1319423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4"/>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225904B-D3F4-24CA-C4B6-C15BBAC311EC}"/>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bg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GB"/>
              <a:t>Click to edit Master title style</a:t>
            </a:r>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7330616-9ACB-BAE7-7345-845CD61D774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accent1"/>
                </a:solidFill>
              </a:rPr>
              <a:t>Centre for Ageing Better</a:t>
            </a:r>
          </a:p>
        </p:txBody>
      </p:sp>
    </p:spTree>
    <p:extLst>
      <p:ext uri="{BB962C8B-B14F-4D97-AF65-F5344CB8AC3E}">
        <p14:creationId xmlns:p14="http://schemas.microsoft.com/office/powerpoint/2010/main" val="3880997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ext and image right">
    <p:bg>
      <p:bgPr>
        <a:solidFill>
          <a:schemeClr val="bg1"/>
        </a:solidFill>
        <a:effectLst/>
      </p:bgPr>
    </p:bg>
    <p:spTree>
      <p:nvGrpSpPr>
        <p:cNvPr id="1" name=""/>
        <p:cNvGrpSpPr/>
        <p:nvPr/>
      </p:nvGrpSpPr>
      <p:grpSpPr>
        <a:xfrm>
          <a:off x="0" y="0"/>
          <a:ext cx="0" cy="0"/>
          <a:chOff x="0" y="0"/>
          <a:chExt cx="0" cy="0"/>
        </a:xfrm>
      </p:grpSpPr>
      <p:sp>
        <p:nvSpPr>
          <p:cNvPr id="12" name="Graphic 7">
            <a:extLst>
              <a:ext uri="{FF2B5EF4-FFF2-40B4-BE49-F238E27FC236}">
                <a16:creationId xmlns:a16="http://schemas.microsoft.com/office/drawing/2014/main" id="{5E27860F-82D1-EC27-9993-8BDC4BA88181}"/>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9948F269-C7EE-D478-5DF4-BC776822312C}"/>
              </a:ext>
            </a:extLst>
          </p:cNvPr>
          <p:cNvSpPr txBox="1"/>
          <p:nvPr userDrawn="1"/>
        </p:nvSpPr>
        <p:spPr>
          <a:xfrm>
            <a:off x="528691" y="6384666"/>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9989570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3"/>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C0E7D2B8-3B3F-3A97-324E-B20084F4C003}"/>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tx2"/>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rgbClr val="412468"/>
                </a:solidFill>
              </a:defRPr>
            </a:lvl1pPr>
          </a:lstStyle>
          <a:p>
            <a:r>
              <a:rPr lang="en-GB"/>
              <a:t>Click to edit Master title style</a:t>
            </a:r>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hasCustomPrompt="1"/>
          </p:nvPr>
        </p:nvSpPr>
        <p:spPr>
          <a:xfrm>
            <a:off x="6145668" y="2473200"/>
            <a:ext cx="5506332" cy="3672000"/>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E2AAA71-7ADF-F5D0-02DA-62C106821D41}"/>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67450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8A7AF888-FF16-1A5E-CB40-8F026641D26C}"/>
              </a:ext>
            </a:extLst>
          </p:cNvPr>
          <p:cNvSpPr/>
          <p:nvPr userDrawn="1"/>
        </p:nvSpPr>
        <p:spPr>
          <a:xfrm>
            <a:off x="6017251"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accent4"/>
          </a:solidFill>
          <a:ln w="44181"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4541E8F3-F181-1925-4DC4-6956B9EFB171}"/>
              </a:ext>
            </a:extLst>
          </p:cNvPr>
          <p:cNvSpPr/>
          <p:nvPr userDrawn="1"/>
        </p:nvSpPr>
        <p:spPr>
          <a:xfrm>
            <a:off x="6272889"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bg1"/>
          </a:solidFill>
          <a:ln w="4418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b="1">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4501054"/>
            <a:ext cx="5051361" cy="1424247"/>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8" name="Picture Placeholder 7">
            <a:extLst>
              <a:ext uri="{FF2B5EF4-FFF2-40B4-BE49-F238E27FC236}">
                <a16:creationId xmlns:a16="http://schemas.microsoft.com/office/drawing/2014/main" id="{602DDDEA-E216-ED5B-40A1-25FD2C339BF9}"/>
              </a:ext>
            </a:extLst>
          </p:cNvPr>
          <p:cNvSpPr>
            <a:spLocks noGrp="1"/>
          </p:cNvSpPr>
          <p:nvPr>
            <p:ph type="pic" sz="quarter" idx="10"/>
          </p:nvPr>
        </p:nvSpPr>
        <p:spPr>
          <a:xfrm>
            <a:off x="8296275" y="2998788"/>
            <a:ext cx="4475163" cy="3754437"/>
          </a:xfrm>
        </p:spPr>
        <p:txBody>
          <a:bodyPr/>
          <a:lstStyle/>
          <a:p>
            <a:endParaRPr lang="en-US"/>
          </a:p>
        </p:txBody>
      </p:sp>
    </p:spTree>
    <p:extLst>
      <p:ext uri="{BB962C8B-B14F-4D97-AF65-F5344CB8AC3E}">
        <p14:creationId xmlns:p14="http://schemas.microsoft.com/office/powerpoint/2010/main" val="42294377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497F-AD53-B976-2E43-7B7193E3E8D2}"/>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9E7ECB70-171B-799F-7DDB-43C5DF23225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4" name="Footer Placeholder 3">
            <a:extLst>
              <a:ext uri="{FF2B5EF4-FFF2-40B4-BE49-F238E27FC236}">
                <a16:creationId xmlns:a16="http://schemas.microsoft.com/office/drawing/2014/main" id="{781E39EB-5C29-24EC-5967-3030AF4C2FE9}"/>
              </a:ext>
            </a:extLst>
          </p:cNvPr>
          <p:cNvSpPr>
            <a:spLocks noGrp="1"/>
          </p:cNvSpPr>
          <p:nvPr>
            <p:ph type="ftr" sz="quarter" idx="11"/>
          </p:nvPr>
        </p:nvSpPr>
        <p:spPr/>
        <p:txBody>
          <a:bodyPr/>
          <a:lstStyle/>
          <a:p>
            <a:pPr algn="l"/>
            <a:r>
              <a:rPr lang="en-GB" b="1">
                <a:solidFill>
                  <a:schemeClr val="tx2"/>
                </a:solidFill>
              </a:rPr>
              <a:t>Centre for Ageing Better</a:t>
            </a:r>
          </a:p>
        </p:txBody>
      </p:sp>
      <p:sp>
        <p:nvSpPr>
          <p:cNvPr id="5" name="Graphic 7">
            <a:extLst>
              <a:ext uri="{FF2B5EF4-FFF2-40B4-BE49-F238E27FC236}">
                <a16:creationId xmlns:a16="http://schemas.microsoft.com/office/drawing/2014/main" id="{93A01CC7-69DD-84FC-0E65-8A86ED7DEA85}"/>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tx2"/>
          </a:solidFill>
          <a:ln w="44181" cap="flat">
            <a:noFill/>
            <a:prstDash val="solid"/>
            <a:miter/>
          </a:ln>
        </p:spPr>
        <p:txBody>
          <a:bodyPr rtlCol="0" anchor="ctr"/>
          <a:lstStyle/>
          <a:p>
            <a:endParaRPr lang="en-US">
              <a:solidFill>
                <a:schemeClr val="accent6"/>
              </a:solidFill>
            </a:endParaRPr>
          </a:p>
        </p:txBody>
      </p:sp>
    </p:spTree>
    <p:extLst>
      <p:ext uri="{BB962C8B-B14F-4D97-AF65-F5344CB8AC3E}">
        <p14:creationId xmlns:p14="http://schemas.microsoft.com/office/powerpoint/2010/main" val="218237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63" Type="http://schemas.openxmlformats.org/officeDocument/2006/relationships/slideLayout" Target="../slideLayouts/slideLayout9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8" r:id="rId3"/>
    <p:sldLayoutId id="2147483669" r:id="rId4"/>
    <p:sldLayoutId id="2147483653" r:id="rId5"/>
    <p:sldLayoutId id="2147483654" r:id="rId6"/>
    <p:sldLayoutId id="2147483651" r:id="rId7"/>
    <p:sldLayoutId id="2147483670" r:id="rId8"/>
    <p:sldLayoutId id="2147483666" r:id="rId9"/>
    <p:sldLayoutId id="2147483667" r:id="rId10"/>
    <p:sldLayoutId id="2147483659" r:id="rId11"/>
    <p:sldLayoutId id="2147483650" r:id="rId12"/>
    <p:sldLayoutId id="2147483663" r:id="rId13"/>
    <p:sldLayoutId id="2147483658" r:id="rId14"/>
    <p:sldLayoutId id="2147483665" r:id="rId15"/>
    <p:sldLayoutId id="2147483664" r:id="rId16"/>
    <p:sldLayoutId id="2147483655" r:id="rId17"/>
    <p:sldLayoutId id="2147483662" r:id="rId18"/>
    <p:sldLayoutId id="2147483657" r:id="rId19"/>
    <p:sldLayoutId id="2147483656"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59B50-211C-B358-D74C-53B884FC2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A6EFF8-D688-4AF6-4029-FC759B32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3F65E4-C7C5-9FD3-DA29-E2108E774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4D97EE-98D2-4013-9616-252E443EF3B5}" type="datetimeFigureOut">
              <a:rPr lang="en-GB" smtClean="0"/>
              <a:t>17/07/2025</a:t>
            </a:fld>
            <a:endParaRPr lang="en-GB"/>
          </a:p>
        </p:txBody>
      </p:sp>
      <p:sp>
        <p:nvSpPr>
          <p:cNvPr id="5" name="Footer Placeholder 4">
            <a:extLst>
              <a:ext uri="{FF2B5EF4-FFF2-40B4-BE49-F238E27FC236}">
                <a16:creationId xmlns:a16="http://schemas.microsoft.com/office/drawing/2014/main" id="{B1F3A231-7029-E271-963B-225B1D53D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FA396C7-5197-8285-AEFB-C4BAB6B8A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989660-E9CB-4E5E-9BE1-19440A7349D5}" type="slidenum">
              <a:rPr lang="en-GB" smtClean="0"/>
              <a:t>‹#›</a:t>
            </a:fld>
            <a:endParaRPr lang="en-GB"/>
          </a:p>
        </p:txBody>
      </p:sp>
    </p:spTree>
    <p:extLst>
      <p:ext uri="{BB962C8B-B14F-4D97-AF65-F5344CB8AC3E}">
        <p14:creationId xmlns:p14="http://schemas.microsoft.com/office/powerpoint/2010/main" val="19967245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
        <p:nvSpPr>
          <p:cNvPr id="5" name="Footer Placeholder 4">
            <a:extLst>
              <a:ext uri="{FF2B5EF4-FFF2-40B4-BE49-F238E27FC236}">
                <a16:creationId xmlns:a16="http://schemas.microsoft.com/office/drawing/2014/main" id="{D71CC56F-7526-DB52-4786-A65F803FC447}"/>
              </a:ext>
            </a:extLst>
          </p:cNvPr>
          <p:cNvSpPr>
            <a:spLocks noGrp="1"/>
          </p:cNvSpPr>
          <p:nvPr>
            <p:ph type="ftr" sz="quarter" idx="3"/>
          </p:nvPr>
        </p:nvSpPr>
        <p:spPr>
          <a:xfrm>
            <a:off x="539999" y="6356350"/>
            <a:ext cx="4114800" cy="365125"/>
          </a:xfrm>
          <a:prstGeom prst="rect">
            <a:avLst/>
          </a:prstGeom>
        </p:spPr>
        <p:txBody>
          <a:bodyPr vert="horz" lIns="0" tIns="0" rIns="0" bIns="0" rtlCol="0" anchor="t" anchorCtr="0"/>
          <a:lstStyle>
            <a:lvl1pPr algn="ctr">
              <a:defRPr sz="1200">
                <a:solidFill>
                  <a:schemeClr val="tx1">
                    <a:tint val="82000"/>
                  </a:schemeClr>
                </a:solidFill>
              </a:defRPr>
            </a:lvl1pPr>
          </a:lstStyle>
          <a:p>
            <a:pPr algn="l"/>
            <a:r>
              <a:rPr lang="en-GB" b="1">
                <a:solidFill>
                  <a:schemeClr val="tx2"/>
                </a:solidFill>
              </a:rPr>
              <a:t>Centre for Ageing Better</a:t>
            </a:r>
          </a:p>
        </p:txBody>
      </p:sp>
    </p:spTree>
    <p:extLst>
      <p:ext uri="{BB962C8B-B14F-4D97-AF65-F5344CB8AC3E}">
        <p14:creationId xmlns:p14="http://schemas.microsoft.com/office/powerpoint/2010/main" val="19453996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40" r:id="rId54"/>
    <p:sldLayoutId id="2147483741" r:id="rId55"/>
    <p:sldLayoutId id="2147483742" r:id="rId56"/>
    <p:sldLayoutId id="2147483743" r:id="rId57"/>
    <p:sldLayoutId id="2147483744" r:id="rId58"/>
    <p:sldLayoutId id="2147483745" r:id="rId59"/>
    <p:sldLayoutId id="2147483746" r:id="rId60"/>
    <p:sldLayoutId id="2147483747" r:id="rId61"/>
    <p:sldLayoutId id="2147483748" r:id="rId62"/>
    <p:sldLayoutId id="2147483749" r:id="rId63"/>
    <p:sldLayoutId id="2147483750" r:id="rId64"/>
  </p:sldLayoutIdLst>
  <p:hf hdr="0" ftr="0" dt="0"/>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filters/33604f77-f8c2-45a7-a1ce-b24998e81980/dimension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https://www.nomisweb.co.uk/query/construct/components/stdListComponent.asp?menuopt=12&amp;subcomp=100" TargetMode="External"/><Relationship Id="rId4" Type="http://schemas.openxmlformats.org/officeDocument/2006/relationships/hyperlink" Target="https://www.ons.gov.uk/peoplepopulationandcommunity/populationandmigration/populationestimates/datasets/populationestimatesforukenglandandwalesscotlandandnorthernire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query/construct/summary.asp?mode=construct&amp;version=0&amp;dataset=2006"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ww.ons.gov.uk/filters/33604f77-f8c2-45a7-a1ce-b24998e81980/dimensions" TargetMode="External"/><Relationship Id="rId5" Type="http://schemas.openxmlformats.org/officeDocument/2006/relationships/hyperlink" Target="https://www.nomisweb.co.uk/query/construct/components/date.asp?menuopt=13&amp;subcomp=" TargetMode="External"/><Relationship Id="rId4" Type="http://schemas.openxmlformats.org/officeDocument/2006/relationships/hyperlink" Target="https://www.ons.gov.uk/peoplepopulationandcommunity/populationandmigration/populationprojections/datasets/populationofstatepensionageandworkingageandoldagedependencyratiosforlocalauthoritiesandregionsinenglan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datacommunities.org/slice?dataset=http%3A%2F%2Fopendatacommunities.org%2Fdata%2Fsocietal-wellbeing%2Fimd2019%2Findices&amp;http%3A%2F%2Fopendatacommunities.org%2Fdef%2Fontology%2Fcommunities%2Fsocietal_wellbeing%2Fimd%2Findices=http%3A%2F%2Fopendatacommunities.org%2Fdef%2Fconcept%2Fgeneral-concepts%2Fimd%2Fidaopi&amp;http%3A%2F%2Fopendatacommunities.org%2Fdef%2Fontology%2Ftime%2FrefPeriod=http%3A%2F%2Freference.data.gov.uk%2Fid%2Fyear%2F2019&amp;http%3A%2F%2Fpurl.org%2Flinked-data%2Fcube%23measureType=http%3A%2F%2Fopendatacommunities.org%2Fdef%2Fontology%2Fcommunities%2Fsocietal_wellbeing%2Fimd%2FdecObs"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data.gov.uk/dataset/f3009590-2bc9-40d9-8dc3-571e6fddae45/fuel-poverty-in-england-sub-regional"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housing/datasets/homeswithenergyperformancecertificateepcbandcorabovebyhouseholdcharacteristics" TargetMode="External"/><Relationship Id="rId2" Type="http://schemas.openxmlformats.org/officeDocument/2006/relationships/hyperlink" Target="https://www.gov.uk/government/collections/local-authority-housing-data" TargetMode="External"/><Relationship Id="rId1" Type="http://schemas.openxmlformats.org/officeDocument/2006/relationships/slideLayout" Target="../slideLayouts/slideLayout20.xml"/><Relationship Id="rId4" Type="http://schemas.openxmlformats.org/officeDocument/2006/relationships/hyperlink" Target="https://www.ons.gov.uk/peoplepopulationandcommunity/housing/datasets/energyefficiencyofhousingenglandandwaleslocalauthoritydistrict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ukdataservice.ac.uk/" TargetMode="External"/><Relationship Id="rId3" Type="http://schemas.openxmlformats.org/officeDocument/2006/relationships/hyperlink" Target="https://www.gov.uk/government/statistics/annex-tables-for-english-housing-survey-headline-report-2022-to-2023" TargetMode="External"/><Relationship Id="rId7" Type="http://schemas.openxmlformats.org/officeDocument/2006/relationships/hyperlink" Target="https://www.gov.uk/government/collections/english-housing-survey-2023-to-2024-headline-findings-on-housing-quality-and-energy-efficiency" TargetMode="External"/><Relationship Id="rId2" Type="http://schemas.openxmlformats.org/officeDocument/2006/relationships/hyperlink" Target="https://www.gov.uk/government/collections/english-housing-survey-2022-to-2023-headline-report" TargetMode="External"/><Relationship Id="rId1" Type="http://schemas.openxmlformats.org/officeDocument/2006/relationships/slideLayout" Target="../slideLayouts/slideLayout20.xml"/><Relationship Id="rId6" Type="http://schemas.openxmlformats.org/officeDocument/2006/relationships/hyperlink" Target="https://www.gov.uk/government/collections/english-housing-survey-2023-to-2024-headline-findings-on-demographics-and-household-resilience" TargetMode="External"/><Relationship Id="rId11" Type="http://schemas.openxmlformats.org/officeDocument/2006/relationships/hyperlink" Target="https://www.gov.uk/government/statistics/english-housing-survey-local-authority-housing-stock-condition-modelling-2020/english-housing-survey-local-authority-housing-stock-condition-modelling-2020" TargetMode="External"/><Relationship Id="rId5" Type="http://schemas.openxmlformats.org/officeDocument/2006/relationships/hyperlink" Target="https://www.gov.uk/government/collections/english-housing-survey-live-tables" TargetMode="External"/><Relationship Id="rId10" Type="http://schemas.openxmlformats.org/officeDocument/2006/relationships/hyperlink" Target="https://www.gov.uk/government/statistics/english-housing-survey-local-authority-housing-stock-condition-modelling-2020" TargetMode="External"/><Relationship Id="rId4" Type="http://schemas.openxmlformats.org/officeDocument/2006/relationships/hyperlink" Target="https://www.gov.uk/government/collections/english-housing-survey#2022-to-2023" TargetMode="External"/><Relationship Id="rId9" Type="http://schemas.openxmlformats.org/officeDocument/2006/relationships/hyperlink" Target="https://ageing-better.org.uk/homes-state-ageing-2023-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omisweb.co.uk/query/construct/summary.asp?menuopt=200&amp;subcomp=" TargetMode="External"/><Relationship Id="rId2" Type="http://schemas.openxmlformats.org/officeDocument/2006/relationships/hyperlink" Target="https://www.nomisweb.co.uk/query/construct/components/variableComponent.asp?menuopt=7&amp;subcomp=130" TargetMode="External"/><Relationship Id="rId1" Type="http://schemas.openxmlformats.org/officeDocument/2006/relationships/slideLayout" Target="../slideLayouts/slideLayout20.xml"/><Relationship Id="rId4" Type="http://schemas.openxmlformats.org/officeDocument/2006/relationships/hyperlink" Target="https://stat-xplore.dwp.gov.uk/webapi/jsf/tableView/tableView.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datasets/earningsandhoursworkedukregionbyagegroup"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activelives.sportengland.org/Home/AdultData" TargetMode="External"/><Relationship Id="rId4" Type="http://schemas.openxmlformats.org/officeDocument/2006/relationships/hyperlink" Target="https://www.nomisweb.co.uk/query/construct/summary.asp?mode=construct&amp;version=0&amp;dataset=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geing-better.org.uk/society-state-ageing-2025" TargetMode="External"/><Relationship Id="rId2" Type="http://schemas.openxmlformats.org/officeDocument/2006/relationships/hyperlink" Target="https://www.gov.uk/government/collections/community-life-survey--2#community-life-survey:-annual-statistical-releases" TargetMode="External"/><Relationship Id="rId1" Type="http://schemas.openxmlformats.org/officeDocument/2006/relationships/slideLayout" Target="../slideLayouts/slideLayout20.xml"/><Relationship Id="rId5" Type="http://schemas.openxmlformats.org/officeDocument/2006/relationships/hyperlink" Target="https://ukdataservice.ac.uk/" TargetMode="External"/><Relationship Id="rId4" Type="http://schemas.openxmlformats.org/officeDocument/2006/relationships/hyperlink" Target="https://www.gov.uk/government/statistics/community-life-survey-202324-annual-public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ublications.naturalengland.org.uk/publication/5102691145744384" TargetMode="External"/><Relationship Id="rId2" Type="http://schemas.openxmlformats.org/officeDocument/2006/relationships/hyperlink" Target="https://www.gov.uk/government/statistics/monitor-of-engagement-with-the-natural-environment-headline-report-and-technical-reports-2018-to-2019" TargetMode="External"/><Relationship Id="rId1" Type="http://schemas.openxmlformats.org/officeDocument/2006/relationships/slideLayout" Target="../slideLayouts/slideLayout20.xml"/><Relationship Id="rId6" Type="http://schemas.openxmlformats.org/officeDocument/2006/relationships/hyperlink" Target="https://www.ons.gov.uk/economy/environmentalaccounts/datasets/accesstogardensandpublicgreenspaceingreatbritain" TargetMode="External"/><Relationship Id="rId5" Type="http://schemas.openxmlformats.org/officeDocument/2006/relationships/hyperlink" Target="https://www.gov.uk/government/statistics/access-to-green-space-in-england/access-to-green-space-in-england" TargetMode="External"/><Relationship Id="rId4" Type="http://schemas.openxmlformats.org/officeDocument/2006/relationships/hyperlink" Target="https://www.gov.uk/government/statistics/announcements/access-to-green-space-in-englan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geing-better.org.uk/age-friendly-communities/eight-domains"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data.cdrc.ac.uk/stories/usingahah" TargetMode="External"/><Relationship Id="rId2" Type="http://schemas.openxmlformats.org/officeDocument/2006/relationships/hyperlink" Target="https://data.cdrc.ac.uk/dataset/access-healthy-assets-hazards-ahah" TargetMode="External"/><Relationship Id="rId1" Type="http://schemas.openxmlformats.org/officeDocument/2006/relationships/slideLayout" Target="../slideLayouts/slideLayout20.xml"/><Relationship Id="rId4" Type="http://schemas.openxmlformats.org/officeDocument/2006/relationships/hyperlink" Target="https://www.nhtnetwork.co.uk/isolated/page/135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statistical-data-sets/national-travel-survey-mid-year-estimates" TargetMode="External"/><Relationship Id="rId2" Type="http://schemas.openxmlformats.org/officeDocument/2006/relationships/hyperlink" Target="https://www.gov.uk/government/statistical-data-sets/journey-time-statistics-data-tables-jts#journey-times-to-key-services-by-lower-super-output-area-jts05" TargetMode="External"/><Relationship Id="rId1" Type="http://schemas.openxmlformats.org/officeDocument/2006/relationships/slideLayout" Target="../slideLayouts/slideLayout20.xml"/><Relationship Id="rId4" Type="http://schemas.openxmlformats.org/officeDocument/2006/relationships/hyperlink" Target="https://www.gov.uk/government/statistics/national-travel-survey-mid-year-estimates-year-ending-june-2023/nts-mid-year-estimates-year-ending-june-202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library.parliament.uk/constituency-data-traffic-accidents/?_gl=1*kp3vmx*_up*MQ..*_ga*NTQ1NzEzNjQxLjE3MjE2MzkxNjY.*_ga_14RSNY7L8B*MTcyMTYzOTE2NS4xLjAuMTcyMTYzOTI1NC4wLjAuMA.." TargetMode="External"/><Relationship Id="rId2" Type="http://schemas.openxmlformats.org/officeDocument/2006/relationships/hyperlink" Target="https://roadtraffic.dft.gov.uk/custom-downloads/road-accidents" TargetMode="External"/><Relationship Id="rId1" Type="http://schemas.openxmlformats.org/officeDocument/2006/relationships/slideLayout" Target="../slideLayouts/slideLayout20.xml"/><Relationship Id="rId4" Type="http://schemas.openxmlformats.org/officeDocument/2006/relationships/hyperlink" Target="https://www.nhtnetwork.co.uk/isolated/page/1357"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activelives.sportengland.org/Home/AdultData"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ons.gov.uk/peoplepopulationandcommunity/wellbeing/datasets/ukmeasuresofnationalwellbeing" TargetMode="External"/><Relationship Id="rId2" Type="http://schemas.openxmlformats.org/officeDocument/2006/relationships/hyperlink" Target="https://www.ons.gov.uk/datasets/wellbeing-local-authority/editions/time-series/versions/4"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www.ofcom.org.uk/media-use-and-attitudes/media-habits-adults/adults-media-use-and-attitudes-2023-interactive-report" TargetMode="External"/><Relationship Id="rId2" Type="http://schemas.openxmlformats.org/officeDocument/2006/relationships/hyperlink" Target="https://www.ons.gov.uk/peoplepopulationandcommunity/householdcharacteristics/homeinternetandsocialmediausage/datasets/internetaccesshouseholdsandindividualsreferencetables" TargetMode="External"/><Relationship Id="rId1" Type="http://schemas.openxmlformats.org/officeDocument/2006/relationships/slideLayout" Target="../slideLayouts/slideLayout20.xml"/><Relationship Id="rId4" Type="http://schemas.openxmlformats.org/officeDocument/2006/relationships/hyperlink" Target="https://www.nhtnetwork.co.uk/isolated/page/135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https://gp-patient.co.uk/analysistool?trend=0&amp;nationaldata=1" TargetMode="External"/><Relationship Id="rId7" Type="http://schemas.openxmlformats.org/officeDocument/2006/relationships/hyperlink" Target="https://www.gov.uk/government/statistical-data-sets/journey-time-statistics-data-tables-jts#journey-times-to-key-services-by-lower-super-output-area-jts05"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www.ons.gov.uk/peoplepopulationandcommunity/healthandsocialcare/socialcare/datasets/unpaidcareexpectanciesengland" TargetMode="External"/><Relationship Id="rId5" Type="http://schemas.openxmlformats.org/officeDocument/2006/relationships/hyperlink" Target="https://ageing-better.org.uk/resources/state-ageing-2025-technical-summary" TargetMode="External"/><Relationship Id="rId4" Type="http://schemas.openxmlformats.org/officeDocument/2006/relationships/hyperlink" Target="https://gp-patient.co.uk/analysistool?trend=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releases/healthstatelifeexpectanciesinenglandnorthernirelandandwalesbetween2011to2013and2021to2023" TargetMode="External"/><Relationship Id="rId2" Type="http://schemas.openxmlformats.org/officeDocument/2006/relationships/hyperlink" Target="https://www.ons.gov.uk/peoplepopulationandcommunity/healthandsocialcare/healthandlifeexpectancies/datasets/lifeexpectancyforlocalareasofgreatbritain" TargetMode="External"/><Relationship Id="rId1" Type="http://schemas.openxmlformats.org/officeDocument/2006/relationships/slideLayout" Target="../slideLayouts/slideLayout20.xml"/><Relationship Id="rId5" Type="http://schemas.openxmlformats.org/officeDocument/2006/relationships/hyperlink" Target="https://ageing-better.org.uk/resources/state-ageing-2025-technical-summary" TargetMode="External"/><Relationship Id="rId4" Type="http://schemas.openxmlformats.org/officeDocument/2006/relationships/hyperlink" Target="https://gp-patient.co.uk/analysistool?trend=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ons.gov.uk/filters/33604f77-f8c2-45a7-a1ce-b24998e81980/dimension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commonslibrary.parliament.uk/constituency-data-how-healthy-is-your-area/#constituency"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blog.planningportal.co.uk/2023/03/24/local-authority-changes-from-1-april-2023/#:~:text=A%20local%20government%20reorganisation%20that,by%20new%20larger%20unitary%20ones." TargetMode="Externa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alcoholspecificdeathsinenglandandwalesbylocalauthority"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pubmed.ncbi.nlm.nih.gov/24452240/" TargetMode="External"/><Relationship Id="rId5" Type="http://schemas.openxmlformats.org/officeDocument/2006/relationships/hyperlink" Target="https://gp-patient.co.uk/analysistool?trend=0" TargetMode="External"/><Relationship Id="rId4" Type="http://schemas.openxmlformats.org/officeDocument/2006/relationships/hyperlink" Target="https://fingertips.phe.org.uk/search/hospital%20admission%20alcoho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activelives.sportengland.org/Home/AdultData"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hyperlink" Target="https://commonslibrary.parliament.uk/local-authority-data-housing-supply/" TargetMode="External"/><Relationship Id="rId3" Type="http://schemas.openxmlformats.org/officeDocument/2006/relationships/hyperlink" Target="https://www.ons.gov.uk/peoplepopulationandcommunity/birthsdeathsandmarriages/ageing/articles/subnationalageingtool/2020-07-20" TargetMode="External"/><Relationship Id="rId7" Type="http://schemas.openxmlformats.org/officeDocument/2006/relationships/hyperlink" Target="https://commonslibrary.parliament.uk/constituency-data-how-healthy-is-your-area/"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https://commonslibrary.parliament.uk/data-tools-and-resources/local-data/people-and-places/" TargetMode="External"/><Relationship Id="rId5" Type="http://schemas.openxmlformats.org/officeDocument/2006/relationships/hyperlink" Target="https://www.health.org.uk/evidence-hub/local-authority-dashboard" TargetMode="External"/><Relationship Id="rId10" Type="http://schemas.openxmlformats.org/officeDocument/2006/relationships/hyperlink" Target="https://www.ons.gov.uk/peoplepopulationandcommunity/healthandsocialcare/healthandlifeexpectancies/bulletins/healthstatelifeexpectanciesuk/2018to2020#health-state-expectancies-for-local-areas" TargetMode="External"/><Relationship Id="rId4" Type="http://schemas.openxmlformats.org/officeDocument/2006/relationships/hyperlink" Target="https://explore-local-statistics.beta.ons.gov.uk/indicators" TargetMode="External"/><Relationship Id="rId9" Type="http://schemas.openxmlformats.org/officeDocument/2006/relationships/hyperlink" Target="https://www.ofcom.org.uk/media-use-and-attitudes/media-habits-adults/adults-media-use-and-attitudes-2023-interactive-repor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analysisofpopulationestimatestoolforuk"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www.ons.gov.uk/peoplepopulationandcommunity/populationandmigration/populationprojections/bulletins/subnationalpopulationprojectionsforengland/2022based#projected-change-by-local-authority" TargetMode="External"/><Relationship Id="rId4" Type="http://schemas.openxmlformats.org/officeDocument/2006/relationships/hyperlink" Target="https://www.ons.gov.uk/peoplepopulationandcommunity/populationandmigration/populationestimates/bulletins/populationestimatesforenglandandwales/mid202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aps.dft.gov.uk/transport-statistics-finder/index.html"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s://maps.dft.gov.uk/road-casualties/index.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6AEAD-4880-4AA7-A73A-00478BB4C1B8}"/>
              </a:ext>
            </a:extLst>
          </p:cNvPr>
          <p:cNvSpPr>
            <a:spLocks noGrp="1"/>
          </p:cNvSpPr>
          <p:nvPr>
            <p:ph type="ctrTitle"/>
          </p:nvPr>
        </p:nvSpPr>
        <p:spPr/>
        <p:txBody>
          <a:bodyPr/>
          <a:lstStyle/>
          <a:p>
            <a:r>
              <a:rPr lang="en-GB">
                <a:cs typeface="Arial"/>
              </a:rPr>
              <a:t>Local-level ageing data sources</a:t>
            </a:r>
            <a:endParaRPr lang="en-GB"/>
          </a:p>
        </p:txBody>
      </p:sp>
      <p:sp>
        <p:nvSpPr>
          <p:cNvPr id="5" name="Subtitle 4">
            <a:extLst>
              <a:ext uri="{FF2B5EF4-FFF2-40B4-BE49-F238E27FC236}">
                <a16:creationId xmlns:a16="http://schemas.microsoft.com/office/drawing/2014/main" id="{C21255A5-BF29-4D59-9B0B-B4DDF4E42690}"/>
              </a:ext>
            </a:extLst>
          </p:cNvPr>
          <p:cNvSpPr>
            <a:spLocks noGrp="1"/>
          </p:cNvSpPr>
          <p:nvPr>
            <p:ph type="subTitle" idx="1"/>
          </p:nvPr>
        </p:nvSpPr>
        <p:spPr>
          <a:xfrm>
            <a:off x="539998" y="4017302"/>
            <a:ext cx="5763819" cy="1907999"/>
          </a:xfrm>
        </p:spPr>
        <p:txBody>
          <a:bodyPr>
            <a:normAutofit/>
          </a:bodyPr>
          <a:lstStyle/>
          <a:p>
            <a:r>
              <a:rPr lang="en-GB"/>
              <a:t>A compilation of public data sources that provide data on aspects of your ageing or older population at a sub-national geographic level</a:t>
            </a:r>
          </a:p>
          <a:p>
            <a:endParaRPr lang="en-GB"/>
          </a:p>
          <a:p>
            <a:r>
              <a:rPr lang="en-GB" i="1"/>
              <a:t>Version 2: updated May 2025</a:t>
            </a:r>
          </a:p>
        </p:txBody>
      </p:sp>
      <p:sp>
        <p:nvSpPr>
          <p:cNvPr id="6" name="Picture Placeholder 5">
            <a:extLst>
              <a:ext uri="{FF2B5EF4-FFF2-40B4-BE49-F238E27FC236}">
                <a16:creationId xmlns:a16="http://schemas.microsoft.com/office/drawing/2014/main" id="{294D28FA-F8D8-45C5-BDC5-59E670CF2C8B}"/>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71556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demographics</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12" name="Table 5">
            <a:extLst>
              <a:ext uri="{FF2B5EF4-FFF2-40B4-BE49-F238E27FC236}">
                <a16:creationId xmlns:a16="http://schemas.microsoft.com/office/drawing/2014/main" id="{F6B870F2-3889-98BD-26E8-C6DFDB483AE9}"/>
              </a:ext>
            </a:extLst>
          </p:cNvPr>
          <p:cNvGraphicFramePr>
            <a:graphicFrameLocks noGrp="1"/>
          </p:cNvGraphicFramePr>
          <p:nvPr>
            <p:ph idx="1"/>
            <p:extLst>
              <p:ext uri="{D42A27DB-BD31-4B8C-83A1-F6EECF244321}">
                <p14:modId xmlns:p14="http://schemas.microsoft.com/office/powerpoint/2010/main" val="1184510567"/>
              </p:ext>
            </p:extLst>
          </p:nvPr>
        </p:nvGraphicFramePr>
        <p:xfrm>
          <a:off x="611744" y="1066207"/>
          <a:ext cx="10968510" cy="509016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solidFill>
                            <a:schemeClr val="bg1"/>
                          </a:solidFill>
                        </a:rPr>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solidFill>
                            <a:schemeClr val="bg1"/>
                          </a:solidFill>
                        </a:rPr>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solidFill>
                            <a:schemeClr val="bg1"/>
                          </a:solidFill>
                        </a:rPr>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Number and proportion (%) of people by age group</a:t>
                      </a:r>
                    </a:p>
                    <a:p>
                      <a:endParaRPr lang="en-GB" sz="1000" b="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3"/>
                        </a:rPr>
                        <a:t>Census 2021</a:t>
                      </a:r>
                      <a:endParaRPr lang="en-GB" sz="1000" b="0"/>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a:t>Output areas</a:t>
                      </a:r>
                    </a:p>
                    <a:p>
                      <a:pPr lvl="0">
                        <a:buNone/>
                      </a:pPr>
                      <a:r>
                        <a:rPr lang="en-GB" sz="1000" b="0" i="1"/>
                        <a:t>England &amp; Wales</a:t>
                      </a:r>
                    </a:p>
                    <a:p>
                      <a:pPr lvl="0">
                        <a:buNone/>
                      </a:pPr>
                      <a:r>
                        <a:rPr lang="en-GB" sz="1000" b="0" i="0"/>
                        <a:t>2021 (every 10 years)</a:t>
                      </a:r>
                    </a:p>
                    <a:p>
                      <a:pPr lvl="0">
                        <a:buNone/>
                      </a:pPr>
                      <a:endParaRPr lang="en-GB" sz="1000" b="0" i="1"/>
                    </a:p>
                    <a:p>
                      <a:pPr lvl="0">
                        <a:buNone/>
                      </a:pPr>
                      <a:endParaRPr lang="en-GB" sz="1000" b="0"/>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Many (including sex, age, ethnicity, self-rated health): see separate guidance on generating Census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a:t>This data set allows the greatest analysis of the population in local areas by a host of variables. Areas possible range from countries (England and/or Wales) down to output areas (n=188,880). But the census is conducted every 10 years so as time goes on the data available from Census will become less accurate. In this case, use ONS estimates – see source in the next row</a:t>
                      </a:r>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In 2024, [X]% of the population in [name of region/LA/constituency etc] was aged 50+, and [Y]% was over 65. </a:t>
                      </a:r>
                    </a:p>
                    <a:p>
                      <a:endParaRPr lang="en-GB" sz="1000" b="0" i="0"/>
                    </a:p>
                    <a:p>
                      <a:r>
                        <a:rPr lang="en-GB" sz="1000" b="0" i="1"/>
                        <a:t>Or</a:t>
                      </a:r>
                    </a:p>
                    <a:p>
                      <a:r>
                        <a:rPr lang="en-GB" sz="1000" b="0" i="0"/>
                        <a:t> </a:t>
                      </a:r>
                    </a:p>
                    <a:p>
                      <a:r>
                        <a:rPr lang="en-GB" sz="1000" b="0" i="0"/>
                        <a:t>In 2024, there were [X] thousand women and [Y] thousand men living in [name of LA]</a:t>
                      </a:r>
                    </a:p>
                    <a:p>
                      <a:endParaRPr lang="en-GB" sz="1000" b="0" i="0"/>
                    </a:p>
                    <a:p>
                      <a:r>
                        <a:rPr lang="en-GB" sz="1000" b="0" i="1"/>
                        <a:t>Or</a:t>
                      </a:r>
                    </a:p>
                    <a:p>
                      <a:endParaRPr lang="en-GB" sz="1000" b="0" i="0"/>
                    </a:p>
                    <a:p>
                      <a:r>
                        <a:rPr lang="en-GB" sz="1000" b="0" i="0"/>
                        <a:t>The number/proportion of people/men/women aged 65 or older in [place] has increased by [X]% since 2010. </a:t>
                      </a:r>
                    </a:p>
                    <a:p>
                      <a:endParaRPr lang="en-GB" sz="1000" b="0" i="0"/>
                    </a:p>
                    <a:p>
                      <a:endParaRPr lang="en-GB" sz="1000" b="0" i="0"/>
                    </a:p>
                    <a:p>
                      <a:r>
                        <a:rPr lang="en-GB" sz="1000" b="0" i="1"/>
                        <a:t>Note that if you analyse these numbers against an LSOA map of your area, you can identify where older residents tend to live. </a:t>
                      </a:r>
                    </a:p>
                    <a:p>
                      <a:endParaRPr lang="en-GB" sz="1000" b="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4"/>
                        </a:rPr>
                        <a:t>ONS</a:t>
                      </a: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a:t>Local authority</a:t>
                      </a:r>
                    </a:p>
                    <a:p>
                      <a:pPr lvl="0">
                        <a:buNone/>
                      </a:pPr>
                      <a:r>
                        <a:rPr lang="en-GB" sz="1000" b="0" i="1"/>
                        <a:t>UK, England, Wales, Scotland and NI</a:t>
                      </a:r>
                    </a:p>
                    <a:p>
                      <a:pPr lvl="0">
                        <a:buNone/>
                      </a:pPr>
                      <a:r>
                        <a:rPr lang="en-GB" sz="1000" b="0" i="0"/>
                        <a:t>2024 (annual)</a:t>
                      </a:r>
                    </a:p>
                    <a:p>
                      <a:pPr lvl="0">
                        <a:buNone/>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Gender, age</a:t>
                      </a:r>
                    </a:p>
                    <a:p>
                      <a:r>
                        <a:rPr lang="en-GB" sz="1000" b="0"/>
                        <a:t>(numbers provided by each single year of age) </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i="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61755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u="sng" kern="1200">
                        <a:solidFill>
                          <a:schemeClr val="dk1"/>
                        </a:solidFill>
                        <a:effectLst/>
                        <a:latin typeface="+mn-lt"/>
                        <a:ea typeface="+mn-ea"/>
                        <a:cs typeface="+mn-cs"/>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kern="1200">
                          <a:solidFill>
                            <a:schemeClr val="dk1"/>
                          </a:solidFill>
                          <a:effectLst/>
                          <a:latin typeface="+mn-lt"/>
                          <a:ea typeface="+mn-ea"/>
                          <a:cs typeface="+mn-cs"/>
                          <a:hlinkClick r:id="rId5"/>
                        </a:rPr>
                        <a:t>NOMIS web</a:t>
                      </a:r>
                      <a:endParaRPr lang="en-GB" sz="1000" kern="1200">
                        <a:solidFill>
                          <a:schemeClr val="dk1"/>
                        </a:solidFill>
                        <a:effectLst/>
                        <a:latin typeface="+mn-lt"/>
                        <a:ea typeface="+mn-ea"/>
                        <a:cs typeface="+mn-cs"/>
                      </a:endParaRPr>
                    </a:p>
                    <a:p>
                      <a:endParaRPr lang="en-GB" sz="1000" b="0"/>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a:p>
                    <a:p>
                      <a:endParaRPr lang="en-GB" sz="1000" b="1"/>
                    </a:p>
                    <a:p>
                      <a:r>
                        <a:rPr lang="en-GB" sz="1000" b="1"/>
                        <a:t>Output areas</a:t>
                      </a:r>
                      <a:endParaRPr lang="en-GB" sz="1000" b="0" i="0"/>
                    </a:p>
                    <a:p>
                      <a:pPr lvl="0">
                        <a:buNone/>
                      </a:pPr>
                      <a:r>
                        <a:rPr lang="en-GB" sz="1000" b="0" i="1"/>
                        <a:t>England &amp; Wales</a:t>
                      </a:r>
                    </a:p>
                    <a:p>
                      <a:pPr lvl="0">
                        <a:buNone/>
                      </a:pPr>
                      <a:r>
                        <a:rPr lang="en-GB" sz="1000" b="0" i="0"/>
                        <a:t>2024;annual</a:t>
                      </a:r>
                      <a:endParaRPr lang="en-GB" sz="1000" b="0"/>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a:p>
                    <a:p>
                      <a:endParaRPr lang="en-GB" sz="1000" b="0"/>
                    </a:p>
                    <a:p>
                      <a:r>
                        <a:rPr lang="en-GB" sz="1000" b="0"/>
                        <a:t>Gender; age (5- year age bands and single years of age)</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i="0"/>
                    </a:p>
                    <a:p>
                      <a:endParaRPr lang="en-GB" sz="1000" b="0" i="0"/>
                    </a:p>
                    <a:p>
                      <a:r>
                        <a:rPr lang="en-GB" sz="1000" b="0" i="0"/>
                        <a:t>Here possible geographies are 2021 output areas, lower layer super output areas or mid-layer super output areas; 2022 built-up areas, 2023 wards, travel to work 2011- based and Westminster Parliamentary constituencies. </a:t>
                      </a:r>
                    </a:p>
                    <a:p>
                      <a:endParaRPr lang="en-GB" sz="1000" b="0" i="1"/>
                    </a:p>
                    <a:p>
                      <a:r>
                        <a:rPr lang="en-GB" sz="1000" b="0" i="1"/>
                        <a:t>Note that the data becomes less robust as you drill down to smaller geographies or demographics. </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442857460"/>
                  </a:ext>
                </a:extLst>
              </a:tr>
            </a:tbl>
          </a:graphicData>
        </a:graphic>
      </p:graphicFrame>
    </p:spTree>
    <p:extLst>
      <p:ext uri="{BB962C8B-B14F-4D97-AF65-F5344CB8AC3E}">
        <p14:creationId xmlns:p14="http://schemas.microsoft.com/office/powerpoint/2010/main" val="317574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demographics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8" name="Table 5">
            <a:extLst>
              <a:ext uri="{FF2B5EF4-FFF2-40B4-BE49-F238E27FC236}">
                <a16:creationId xmlns:a16="http://schemas.microsoft.com/office/drawing/2014/main" id="{3961A005-54B8-B251-0966-4FEE9E1EBF25}"/>
              </a:ext>
            </a:extLst>
          </p:cNvPr>
          <p:cNvGraphicFramePr>
            <a:graphicFrameLocks noGrp="1"/>
          </p:cNvGraphicFramePr>
          <p:nvPr>
            <p:ph idx="1"/>
            <p:extLst>
              <p:ext uri="{D42A27DB-BD31-4B8C-83A1-F6EECF244321}">
                <p14:modId xmlns:p14="http://schemas.microsoft.com/office/powerpoint/2010/main" val="4235458199"/>
              </p:ext>
            </p:extLst>
          </p:nvPr>
        </p:nvGraphicFramePr>
        <p:xfrm>
          <a:off x="613890" y="1079991"/>
          <a:ext cx="10968510" cy="5059128"/>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5700">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1012795">
                <a:tc>
                  <a:txBody>
                    <a:bodyPr/>
                    <a:lstStyle/>
                    <a:p>
                      <a:r>
                        <a:rPr lang="en-GB" sz="1000" b="0"/>
                        <a:t>Population projection</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ONS: </a:t>
                      </a:r>
                    </a:p>
                    <a:p>
                      <a:r>
                        <a:rPr lang="en-GB" sz="1000" b="0">
                          <a:hlinkClick r:id="rId3"/>
                        </a:rPr>
                        <a:t> NOMIS web</a:t>
                      </a:r>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Local authority</a:t>
                      </a:r>
                      <a:endParaRPr lang="en-GB" sz="1000" b="0" i="1"/>
                    </a:p>
                    <a:p>
                      <a:pPr marL="0" marR="0" lvl="0" indent="0" algn="l">
                        <a:lnSpc>
                          <a:spcPct val="100000"/>
                        </a:lnSpc>
                        <a:spcBef>
                          <a:spcPts val="0"/>
                        </a:spcBef>
                        <a:spcAft>
                          <a:spcPts val="0"/>
                        </a:spcAft>
                        <a:buClrTx/>
                        <a:buSzTx/>
                        <a:buFontTx/>
                        <a:buNone/>
                      </a:pPr>
                      <a:r>
                        <a:rPr lang="en-GB" sz="1000" b="0" i="1"/>
                        <a:t>LA for England; Also available at national level for Scotland, Wales and NI</a:t>
                      </a:r>
                    </a:p>
                    <a:p>
                      <a:pPr marL="0" marR="0" lvl="0" indent="0" algn="l">
                        <a:lnSpc>
                          <a:spcPct val="100000"/>
                        </a:lnSpc>
                        <a:spcBef>
                          <a:spcPts val="0"/>
                        </a:spcBef>
                        <a:spcAft>
                          <a:spcPts val="0"/>
                        </a:spcAft>
                        <a:buClrTx/>
                        <a:buSzTx/>
                        <a:buFontTx/>
                        <a:buNone/>
                      </a:pPr>
                      <a:r>
                        <a:rPr lang="en-GB" sz="1000" b="0" i="0"/>
                        <a:t>2018-2043 (annual)</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Gender; age (5 year age bands and single years of age)</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These estimates are based on recent demographic trends. </a:t>
                      </a:r>
                      <a:r>
                        <a:rPr lang="en-GB" sz="1000"/>
                        <a:t>The further they go into the future the more uncertain they are, especially at smaller geographies (e.g. local authority) and more detailed age and gender breakdowns.</a:t>
                      </a:r>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By 2043, [X]% of our local population will be aged 65 and over. This is a [Y]% increase on current levels. </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1166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Population of State Pension age and working age, and old age dependency ratios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Population of State Pension age and working age, and old age dependency ratios, for local authorities and regions in England</a:t>
                      </a: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Local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2018-2043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Released March 2020 (next release June 2025)</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The ratio of the number of people of State pension age to working age people in [place] is [X]; this is projected to have increased to [Y] by 2043. </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859341">
                <a:tc rowSpan="2">
                  <a:txBody>
                    <a:bodyPr/>
                    <a:lstStyle/>
                    <a:p>
                      <a:endParaRPr lang="en-GB" sz="1000"/>
                    </a:p>
                    <a:p>
                      <a:endParaRPr lang="en-GB" sz="1000"/>
                    </a:p>
                    <a:p>
                      <a:endParaRPr lang="en-GB" sz="1000"/>
                    </a:p>
                    <a:p>
                      <a:endParaRPr lang="en-GB" sz="1000"/>
                    </a:p>
                    <a:p>
                      <a:r>
                        <a:rPr lang="en-GB" sz="1000"/>
                        <a:t>Ethnic diversity</a:t>
                      </a:r>
                    </a:p>
                  </a:txBody>
                  <a:tcP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Annual Population Survey; </a:t>
                      </a:r>
                      <a:r>
                        <a:rPr lang="en-GB" sz="1000" u="sng" kern="1200">
                          <a:solidFill>
                            <a:schemeClr val="dk1"/>
                          </a:solidFill>
                          <a:effectLst/>
                          <a:latin typeface="+mn-lt"/>
                          <a:ea typeface="+mn-ea"/>
                          <a:cs typeface="+mn-cs"/>
                          <a:hlinkClick r:id="rId5"/>
                        </a:rPr>
                        <a:t>NOMIS web</a:t>
                      </a:r>
                      <a:endParaRPr lang="en-GB" sz="100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LSOA</a:t>
                      </a:r>
                      <a:r>
                        <a:rPr lang="en-GB" sz="1000"/>
                        <a:t> </a:t>
                      </a:r>
                      <a:endParaRPr lang="en-GB" sz="1000" b="0" i="1"/>
                    </a:p>
                    <a:p>
                      <a:pPr marL="0" marR="0" lvl="0" indent="0" algn="l">
                        <a:lnSpc>
                          <a:spcPct val="100000"/>
                        </a:lnSpc>
                        <a:spcBef>
                          <a:spcPts val="0"/>
                        </a:spcBef>
                        <a:spcAft>
                          <a:spcPts val="0"/>
                        </a:spcAft>
                        <a:buNone/>
                      </a:pPr>
                      <a:r>
                        <a:rPr lang="en-GB" sz="1000" b="0" i="1" u="none" strike="noStrike" noProof="0">
                          <a:latin typeface="Arial"/>
                        </a:rPr>
                        <a:t>England, Scotland &amp; Wales</a:t>
                      </a:r>
                    </a:p>
                    <a:p>
                      <a:pPr marL="0" marR="0" lvl="0" indent="0" algn="l">
                        <a:lnSpc>
                          <a:spcPct val="100000"/>
                        </a:lnSpc>
                        <a:spcBef>
                          <a:spcPts val="0"/>
                        </a:spcBef>
                        <a:spcAft>
                          <a:spcPts val="0"/>
                        </a:spcAft>
                        <a:buNone/>
                      </a:pPr>
                      <a:r>
                        <a:rPr lang="en-GB" sz="1000" i="0"/>
                        <a:t>2024 (</a:t>
                      </a:r>
                      <a:r>
                        <a:rPr lang="en-GB" sz="1000" b="0" i="0"/>
                        <a:t>annual)</a:t>
                      </a:r>
                      <a:endParaRPr lang="en-GB" sz="1000" i="0"/>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50+; “white” and “ethnic minority”</a:t>
                      </a: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Select Geography, Date; then Variable - find “Ethnic group by age” in Category drop down menu </a:t>
                      </a: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white residents in [area name] are aged 50 and over. This is a higher rate than among BAME residents, of whom [Y%] are over 50. </a:t>
                      </a: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1319703">
                <a:tc vMerge="1">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6"/>
                        </a:rPr>
                        <a:t>Census 2021</a:t>
                      </a:r>
                      <a:endParaRPr lang="en-GB" sz="1000" b="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a:t>Output areas</a:t>
                      </a:r>
                    </a:p>
                    <a:p>
                      <a:pPr lvl="0">
                        <a:buNone/>
                      </a:pPr>
                      <a:r>
                        <a:rPr lang="en-GB" sz="1000" b="0" i="1"/>
                        <a:t>England, Wales</a:t>
                      </a:r>
                    </a:p>
                    <a:p>
                      <a:pPr lvl="0">
                        <a:buNone/>
                      </a:pPr>
                      <a:r>
                        <a:rPr lang="en-GB" sz="1000" b="0" i="1"/>
                        <a:t>2021 (every 10 years)</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Many (including gender and age): see separate guidance on generating Census tables</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i="0"/>
                    </a:p>
                    <a:p>
                      <a:r>
                        <a:rPr lang="en-GB" sz="1000" b="0" i="0"/>
                        <a:t>This data set allows the most granular breakdown of the population by ethnicity currently possible (there are 20 possible categories). Note however that protecting personal data may prevent data being generated if geographic areas are small and the number of ethnic groups large. </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91902868"/>
                  </a:ext>
                </a:extLst>
              </a:tr>
            </a:tbl>
          </a:graphicData>
        </a:graphic>
      </p:graphicFrame>
    </p:spTree>
    <p:extLst>
      <p:ext uri="{BB962C8B-B14F-4D97-AF65-F5344CB8AC3E}">
        <p14:creationId xmlns:p14="http://schemas.microsoft.com/office/powerpoint/2010/main" val="31536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demographics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8" name="Table 5">
            <a:extLst>
              <a:ext uri="{FF2B5EF4-FFF2-40B4-BE49-F238E27FC236}">
                <a16:creationId xmlns:a16="http://schemas.microsoft.com/office/drawing/2014/main" id="{3961A005-54B8-B251-0966-4FEE9E1EBF25}"/>
              </a:ext>
            </a:extLst>
          </p:cNvPr>
          <p:cNvGraphicFramePr>
            <a:graphicFrameLocks noGrp="1"/>
          </p:cNvGraphicFramePr>
          <p:nvPr>
            <p:ph idx="1"/>
            <p:extLst>
              <p:ext uri="{D42A27DB-BD31-4B8C-83A1-F6EECF244321}">
                <p14:modId xmlns:p14="http://schemas.microsoft.com/office/powerpoint/2010/main" val="3276784002"/>
              </p:ext>
            </p:extLst>
          </p:nvPr>
        </p:nvGraphicFramePr>
        <p:xfrm>
          <a:off x="613890" y="1079991"/>
          <a:ext cx="10968510" cy="231648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a:t>Income Deprivation Affecting Older People Index </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3"/>
                        </a:rPr>
                        <a:t>Ministry of Housing, Communities &amp; Local Government</a:t>
                      </a:r>
                      <a:endParaRPr lang="en-GB" sz="1000" b="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LSOA</a:t>
                      </a:r>
                    </a:p>
                    <a:p>
                      <a:r>
                        <a:rPr lang="en-GB" sz="1000" b="0" i="1"/>
                        <a:t>England</a:t>
                      </a:r>
                      <a:r>
                        <a:rPr lang="en-GB" sz="1000" b="1"/>
                        <a:t> </a:t>
                      </a:r>
                    </a:p>
                    <a:p>
                      <a:r>
                        <a:rPr lang="en-GB" sz="1000" b="0" i="0"/>
                        <a:t>2019 (</a:t>
                      </a:r>
                      <a:r>
                        <a:rPr lang="en-GB" sz="1000" b="0" i="0" kern="1200">
                          <a:solidFill>
                            <a:schemeClr val="dk1"/>
                          </a:solidFill>
                          <a:effectLst/>
                          <a:latin typeface="+mn-lt"/>
                          <a:ea typeface="+mn-ea"/>
                          <a:cs typeface="+mn-cs"/>
                        </a:rPr>
                        <a:t>have not yet released an IMD based on 2021 LSOA but presumably will)</a:t>
                      </a:r>
                      <a:endParaRPr lang="en-GB" sz="1000" b="1"/>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NA</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1"/>
                        <a:t>By mapping your LSOAs, you can see the spread of deprivation among older people across your area. </a:t>
                      </a:r>
                    </a:p>
                    <a:p>
                      <a:r>
                        <a:rPr lang="en-GB" sz="1000" b="0" i="0"/>
                        <a:t>[X%] of LSOAs in our area were in the top 10% of income deprivation (decile 1) for older people. The majority of these areas were concentrated in the [north] and [north-east] of the borough.   </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81785752"/>
                  </a:ext>
                </a:extLst>
              </a:tr>
            </a:tbl>
          </a:graphicData>
        </a:graphic>
      </p:graphicFrame>
    </p:spTree>
    <p:extLst>
      <p:ext uri="{BB962C8B-B14F-4D97-AF65-F5344CB8AC3E}">
        <p14:creationId xmlns:p14="http://schemas.microsoft.com/office/powerpoint/2010/main" val="130966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housing </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06225B0A-E889-9352-8621-FAAA190F7F62}"/>
              </a:ext>
            </a:extLst>
          </p:cNvPr>
          <p:cNvGraphicFramePr>
            <a:graphicFrameLocks noGrp="1"/>
          </p:cNvGraphicFramePr>
          <p:nvPr>
            <p:ph idx="1"/>
            <p:extLst>
              <p:ext uri="{D42A27DB-BD31-4B8C-83A1-F6EECF244321}">
                <p14:modId xmlns:p14="http://schemas.microsoft.com/office/powerpoint/2010/main" val="3057754494"/>
              </p:ext>
            </p:extLst>
          </p:nvPr>
        </p:nvGraphicFramePr>
        <p:xfrm>
          <a:off x="613890" y="1079991"/>
          <a:ext cx="10968510" cy="4496462"/>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Tenure of household</a:t>
                      </a:r>
                    </a:p>
                  </a:txBody>
                  <a:tcPr>
                    <a:lnL w="12700" cmpd="sng">
                      <a:noFill/>
                    </a:lnL>
                    <a:lnR w="12700" cmpd="sng">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hlinkClick r:id="" action="ppaction://noaction"/>
                        </a:rPr>
                        <a:t>Census 2021</a:t>
                      </a: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vl="0">
                        <a:buNone/>
                      </a:pPr>
                      <a:endParaRPr lang="en-GB" sz="1000" b="1"/>
                    </a:p>
                    <a:p>
                      <a:pPr lvl="0">
                        <a:buNone/>
                      </a:pPr>
                      <a:endParaRPr lang="en-GB" sz="1000" b="1"/>
                    </a:p>
                    <a:p>
                      <a:pPr lvl="0">
                        <a:buNone/>
                      </a:pPr>
                      <a:endParaRPr lang="en-GB" sz="1000" b="1"/>
                    </a:p>
                    <a:p>
                      <a:pPr lvl="0">
                        <a:buNone/>
                      </a:pPr>
                      <a:endParaRPr lang="en-GB" sz="1000" b="1"/>
                    </a:p>
                    <a:p>
                      <a:pPr lvl="0">
                        <a:buNone/>
                      </a:pPr>
                      <a:endParaRPr lang="en-GB" sz="1000" b="1"/>
                    </a:p>
                    <a:p>
                      <a:pPr lvl="0">
                        <a:buNone/>
                      </a:pPr>
                      <a:endParaRPr lang="en-GB" sz="1000" b="1"/>
                    </a:p>
                    <a:p>
                      <a:pPr lvl="0">
                        <a:buNone/>
                      </a:pPr>
                      <a:r>
                        <a:rPr lang="en-GB" sz="1000" b="1"/>
                        <a:t>Output areas</a:t>
                      </a:r>
                    </a:p>
                    <a:p>
                      <a:pPr lvl="0">
                        <a:buNone/>
                      </a:pPr>
                      <a:r>
                        <a:rPr lang="en-GB" sz="1000" b="0" i="1"/>
                        <a:t>England &amp; Wales</a:t>
                      </a:r>
                      <a:endParaRPr lang="en-GB" sz="1000" b="1"/>
                    </a:p>
                    <a:p>
                      <a:pPr lvl="0">
                        <a:buNone/>
                      </a:pPr>
                      <a:r>
                        <a:rPr lang="en-GB" sz="1000" b="0" i="0"/>
                        <a:t>2021 (every 10 years)</a:t>
                      </a:r>
                    </a:p>
                    <a:p>
                      <a:pPr lvl="0">
                        <a:buNone/>
                      </a:pPr>
                      <a:endParaRPr lang="en-GB" sz="1000" b="0" i="1"/>
                    </a:p>
                    <a:p>
                      <a:pPr lvl="0">
                        <a:buNone/>
                      </a:pPr>
                      <a:endParaRPr lang="en-GB" sz="1000" i="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Many (including age), see separate guidance on generating Census tables</a:t>
                      </a:r>
                    </a:p>
                    <a:p>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en-GB" sz="1000" b="0"/>
                    </a:p>
                    <a:p>
                      <a:endParaRPr lang="en-GB" sz="1000" b="0"/>
                    </a:p>
                    <a:p>
                      <a:endParaRPr lang="en-GB" sz="1000" b="0"/>
                    </a:p>
                    <a:p>
                      <a:endParaRPr lang="en-GB" sz="1000" b="0"/>
                    </a:p>
                    <a:p>
                      <a:endParaRPr lang="en-GB" sz="1000" b="0"/>
                    </a:p>
                    <a:p>
                      <a:r>
                        <a:rPr lang="en-GB" sz="1000"/>
                        <a:t>Population type should be “All usual residents in households” or “All households”</a:t>
                      </a:r>
                    </a:p>
                    <a:p>
                      <a:endParaRPr lang="en-GB" sz="1000"/>
                    </a:p>
                    <a:p>
                      <a:r>
                        <a:rPr lang="en-GB" sz="1000"/>
                        <a:t>See separate guidance on generating tables using Census 2021 data and the limitations.</a:t>
                      </a:r>
                    </a:p>
                    <a:p>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people aged 55-64 in [place] are social renters compared to [Y]% who are private renters. </a:t>
                      </a:r>
                    </a:p>
                  </a:txBody>
                  <a:tcPr>
                    <a:lnL w="12700" cmpd="sng">
                      <a:noFill/>
                    </a:lnL>
                    <a:lnR w="12700" cmpd="sng">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a:t>Occupancy rating for rooms/bedrooms</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617551">
                <a:tc>
                  <a:txBody>
                    <a:bodyPr/>
                    <a:lstStyle/>
                    <a:p>
                      <a:r>
                        <a:rPr lang="en-GB" sz="1000"/>
                        <a:t>Number of people per room/bedroom in household</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426370910"/>
                  </a:ext>
                </a:extLst>
              </a:tr>
              <a:tr h="617551">
                <a:tc>
                  <a:txBody>
                    <a:bodyPr/>
                    <a:lstStyle/>
                    <a:p>
                      <a:r>
                        <a:rPr lang="en-GB" sz="1000"/>
                        <a:t>Household deprived in the housing dimension</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[X]% of the population aged 50 and over in [name of LA] lives in a household that is deprived in the housing dimension (that is, it is either overcrowded, in a shared dwelling, or has no central heating)</a:t>
                      </a:r>
                      <a:endParaRPr lang="en-GB" sz="1000"/>
                    </a:p>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6901681"/>
                  </a:ext>
                </a:extLst>
              </a:tr>
              <a:tr h="617551">
                <a:tc>
                  <a:txBody>
                    <a:bodyPr/>
                    <a:lstStyle/>
                    <a:p>
                      <a:r>
                        <a:rPr lang="en-GB" sz="1000"/>
                        <a:t>Number and % of households in fuel poverty</a:t>
                      </a:r>
                      <a:endParaRPr lang="en-GB" sz="1000" b="1"/>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3"/>
                        </a:rPr>
                        <a:t>Department for Energy Security and Net Zero</a:t>
                      </a:r>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LSOA</a:t>
                      </a:r>
                      <a:endParaRPr lang="en-GB" sz="1000" b="0"/>
                    </a:p>
                    <a:p>
                      <a:r>
                        <a:rPr lang="en-GB" sz="1000" i="1"/>
                        <a:t>England</a:t>
                      </a:r>
                      <a:endParaRPr lang="en-GB" sz="1000" b="0"/>
                    </a:p>
                    <a:p>
                      <a:r>
                        <a:rPr lang="en-GB" sz="1000" b="0" i="0"/>
                        <a:t>Data available for years 2018 to 2022 (last update 2024; annual)</a:t>
                      </a:r>
                      <a:endParaRPr lang="en-GB" sz="1000" b="1"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i="0"/>
                        <a:t>Of [X] households in [name of LA], [Y]% are in fuel poverty.</a:t>
                      </a:r>
                    </a:p>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bl>
          </a:graphicData>
        </a:graphic>
      </p:graphicFrame>
    </p:spTree>
    <p:extLst>
      <p:ext uri="{BB962C8B-B14F-4D97-AF65-F5344CB8AC3E}">
        <p14:creationId xmlns:p14="http://schemas.microsoft.com/office/powerpoint/2010/main" val="292985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housing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8" name="Table 5">
            <a:extLst>
              <a:ext uri="{FF2B5EF4-FFF2-40B4-BE49-F238E27FC236}">
                <a16:creationId xmlns:a16="http://schemas.microsoft.com/office/drawing/2014/main" id="{DE2C9D90-3B91-2D85-FF83-57E07BAD8B5C}"/>
              </a:ext>
            </a:extLst>
          </p:cNvPr>
          <p:cNvGraphicFramePr>
            <a:graphicFrameLocks noGrp="1"/>
          </p:cNvGraphicFramePr>
          <p:nvPr>
            <p:ph idx="1"/>
            <p:extLst>
              <p:ext uri="{D42A27DB-BD31-4B8C-83A1-F6EECF244321}">
                <p14:modId xmlns:p14="http://schemas.microsoft.com/office/powerpoint/2010/main" val="882480705"/>
              </p:ext>
            </p:extLst>
          </p:nvPr>
        </p:nvGraphicFramePr>
        <p:xfrm>
          <a:off x="613890" y="1079991"/>
          <a:ext cx="10968510" cy="432816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a:t>Many useful indicators such as: cost to make decent; dwellings without modern amenities</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2"/>
                        </a:rPr>
                        <a:t>Local authority Housing Data</a:t>
                      </a:r>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a:t>Local authority; </a:t>
                      </a:r>
                    </a:p>
                    <a:p>
                      <a:pPr lvl="0">
                        <a:buNone/>
                      </a:pPr>
                      <a:r>
                        <a:rPr lang="en-GB" sz="1000" i="1"/>
                        <a:t>UK</a:t>
                      </a:r>
                    </a:p>
                    <a:p>
                      <a:pPr lvl="0">
                        <a:buNone/>
                      </a:pPr>
                      <a:r>
                        <a:rPr lang="en-GB" sz="1000" i="0"/>
                        <a:t>Data from 2009-10 to 2023-24 (updated March 2025; annual)</a:t>
                      </a:r>
                    </a:p>
                    <a:p>
                      <a:pPr lvl="0">
                        <a:buNone/>
                      </a:pPr>
                      <a:endParaRPr lang="en-GB" sz="1000" i="1"/>
                    </a:p>
                    <a:p>
                      <a:pPr lvl="0">
                        <a:buNone/>
                      </a:pPr>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pPr lvl="0">
                        <a:buNone/>
                      </a:pPr>
                      <a:r>
                        <a:rPr lang="en-GB" sz="1000" b="0"/>
                        <a:t>Proportion of households living in dwellings with EPC band C or above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3"/>
                        </a:rPr>
                        <a:t>Homes with energy performance certificate (EPC) band C or above, by household characteristics</a:t>
                      </a:r>
                      <a:endParaRPr lang="en-GB" sz="10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(Census 2021 data)</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Local authority</a:t>
                      </a:r>
                    </a:p>
                    <a:p>
                      <a:r>
                        <a:rPr lang="en-GB" sz="1000" b="0" i="1"/>
                        <a:t>England and Wales</a:t>
                      </a: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2021 (every 10 years)</a:t>
                      </a:r>
                    </a:p>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Broken down by accommodation type, tenure, number of residents disabled, resident employment status, resident ethnic group, resident health, occupation</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[X]% of homes in [name of LA] in which two or more people are Disabled, has an energy rating below EPC Band C.</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400783"/>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Energy efficiency of housing</a:t>
                      </a:r>
                    </a:p>
                    <a:p>
                      <a:pPr lvl="0">
                        <a:buNone/>
                      </a:pP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ONS. </a:t>
                      </a:r>
                      <a:r>
                        <a:rPr lang="en-GB" sz="1000" b="0">
                          <a:hlinkClick r:id="rId4"/>
                        </a:rPr>
                        <a:t>Energy efficiency of housing, England and Wales, local authority districts</a:t>
                      </a: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Local authority</a:t>
                      </a:r>
                    </a:p>
                    <a:p>
                      <a:r>
                        <a:rPr lang="en-GB" sz="1000" b="0" i="1"/>
                        <a:t>England and Wales</a:t>
                      </a: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2022</a:t>
                      </a:r>
                      <a:r>
                        <a:rPr lang="en-GB" sz="1000" b="0"/>
                        <a:t>  (there is also a March 2021 release; next release TBA)</a:t>
                      </a:r>
                    </a:p>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US" sz="1000" b="0">
                          <a:latin typeface="+mj-lt"/>
                        </a:rPr>
                        <a:t>None</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[X]% of privately rented homes in [name of LA] are EPC band C or above</a:t>
                      </a:r>
                    </a:p>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773881289"/>
                  </a:ext>
                </a:extLst>
              </a:tr>
            </a:tbl>
          </a:graphicData>
        </a:graphic>
      </p:graphicFrame>
    </p:spTree>
    <p:extLst>
      <p:ext uri="{BB962C8B-B14F-4D97-AF65-F5344CB8AC3E}">
        <p14:creationId xmlns:p14="http://schemas.microsoft.com/office/powerpoint/2010/main" val="45114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D83679-1EBE-24D3-10A8-22701B5F82AB}"/>
              </a:ext>
            </a:extLst>
          </p:cNvPr>
          <p:cNvSpPr>
            <a:spLocks noGrp="1"/>
          </p:cNvSpPr>
          <p:nvPr>
            <p:ph type="title"/>
          </p:nvPr>
        </p:nvSpPr>
        <p:spPr>
          <a:xfrm>
            <a:off x="539750" y="539750"/>
            <a:ext cx="11112500" cy="1035050"/>
          </a:xfrm>
        </p:spPr>
        <p:txBody>
          <a:bodyPr/>
          <a:lstStyle/>
          <a:p>
            <a:r>
              <a:rPr lang="en-GB"/>
              <a:t>English Housing Survey</a:t>
            </a:r>
          </a:p>
        </p:txBody>
      </p:sp>
      <p:sp>
        <p:nvSpPr>
          <p:cNvPr id="7" name="TextBox 6">
            <a:extLst>
              <a:ext uri="{FF2B5EF4-FFF2-40B4-BE49-F238E27FC236}">
                <a16:creationId xmlns:a16="http://schemas.microsoft.com/office/drawing/2014/main" id="{9B0838D8-696B-2308-27F9-39AA89C0566A}"/>
              </a:ext>
            </a:extLst>
          </p:cNvPr>
          <p:cNvSpPr txBox="1"/>
          <p:nvPr/>
        </p:nvSpPr>
        <p:spPr>
          <a:xfrm>
            <a:off x="539750" y="1138743"/>
            <a:ext cx="10689336" cy="59093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latin typeface="+mj-lt"/>
              </a:rPr>
              <a:t>The </a:t>
            </a:r>
            <a:r>
              <a:rPr lang="en-GB" sz="1400" b="1">
                <a:latin typeface="+mj-lt"/>
              </a:rPr>
              <a:t>English Housing Survey (EHS)</a:t>
            </a:r>
            <a:r>
              <a:rPr lang="en-GB" sz="1400">
                <a:latin typeface="+mj-lt"/>
              </a:rPr>
              <a:t> is the most detailed </a:t>
            </a:r>
            <a:r>
              <a:rPr lang="en-GB" sz="1400" i="1">
                <a:latin typeface="+mj-lt"/>
              </a:rPr>
              <a:t>national</a:t>
            </a:r>
            <a:r>
              <a:rPr lang="en-GB" sz="1400">
                <a:latin typeface="+mj-lt"/>
              </a:rPr>
              <a:t> data available on the quality of housing in England, especially around private rented and owner-occupied homes. </a:t>
            </a:r>
          </a:p>
          <a:p>
            <a:pPr marL="285750" indent="-285750">
              <a:buFont typeface="Arial" panose="020B0604020202020204" pitchFamily="34" charset="0"/>
              <a:buChar char="•"/>
            </a:pPr>
            <a:endParaRPr lang="en-GB" sz="1400">
              <a:latin typeface="+mj-lt"/>
            </a:endParaRPr>
          </a:p>
          <a:p>
            <a:pPr marL="285750" indent="-285750">
              <a:buFont typeface="Arial" panose="020B0604020202020204" pitchFamily="34" charset="0"/>
              <a:buChar char="•"/>
            </a:pPr>
            <a:r>
              <a:rPr lang="en-GB" sz="1400">
                <a:latin typeface="+mj-lt"/>
              </a:rPr>
              <a:t>Data is collected on issues including but not limited to: tenure and tenure trends; stock profile; dwelling condition and safety; amenities, services and local environments; attitudes and satisfaction and moves.</a:t>
            </a:r>
          </a:p>
          <a:p>
            <a:pPr marL="285750" indent="-285750">
              <a:buFont typeface="Arial" panose="020B0604020202020204" pitchFamily="34" charset="0"/>
              <a:buChar char="•"/>
            </a:pPr>
            <a:endParaRPr lang="en-GB" sz="1400">
              <a:latin typeface="+mj-lt"/>
            </a:endParaRPr>
          </a:p>
          <a:p>
            <a:pPr marL="285750" indent="-285750">
              <a:buFont typeface="Arial" panose="020B0604020202020204" pitchFamily="34" charset="0"/>
              <a:buChar char="•"/>
            </a:pPr>
            <a:r>
              <a:rPr lang="en-GB" sz="1400">
                <a:latin typeface="+mj-lt"/>
              </a:rPr>
              <a:t>Some, but not all data collected, is broken down by age group.</a:t>
            </a:r>
          </a:p>
          <a:p>
            <a:pPr marL="285750" indent="-285750">
              <a:buFont typeface="Arial" panose="020B0604020202020204" pitchFamily="34" charset="0"/>
              <a:buChar char="•"/>
            </a:pPr>
            <a:endParaRPr lang="en-GB" sz="1400">
              <a:latin typeface="+mj-lt"/>
            </a:endParaRPr>
          </a:p>
          <a:p>
            <a:pPr marL="285750" indent="-285750">
              <a:buFont typeface="Arial" panose="020B0604020202020204" pitchFamily="34" charset="0"/>
              <a:buChar char="•"/>
            </a:pPr>
            <a:r>
              <a:rPr lang="en-GB" sz="1400">
                <a:latin typeface="+mj-lt"/>
              </a:rPr>
              <a:t>Outputs comprise: </a:t>
            </a:r>
            <a:r>
              <a:rPr lang="en-GB" sz="1400">
                <a:latin typeface="+mj-lt"/>
                <a:hlinkClick r:id="rId2"/>
              </a:rPr>
              <a:t> </a:t>
            </a:r>
            <a:r>
              <a:rPr lang="en-GB" sz="1400" i="0">
                <a:solidFill>
                  <a:srgbClr val="0B0C0C"/>
                </a:solidFill>
                <a:effectLst/>
                <a:highlight>
                  <a:srgbClr val="FFFFFF"/>
                </a:highlight>
                <a:latin typeface="+mj-lt"/>
                <a:hlinkClick r:id="rId2"/>
              </a:rPr>
              <a:t>English Housing Survey 2022 to 2023: headline report </a:t>
            </a:r>
            <a:r>
              <a:rPr lang="en-GB" sz="1400" i="0">
                <a:solidFill>
                  <a:srgbClr val="0B0C0C"/>
                </a:solidFill>
                <a:effectLst/>
                <a:highlight>
                  <a:srgbClr val="FFFFFF"/>
                </a:highlight>
                <a:latin typeface="+mj-lt"/>
              </a:rPr>
              <a:t>(last published </a:t>
            </a:r>
            <a:r>
              <a:rPr lang="en-GB" sz="1400">
                <a:latin typeface="+mj-lt"/>
              </a:rPr>
              <a:t>December 2023); A</a:t>
            </a:r>
            <a:r>
              <a:rPr lang="en-GB" sz="1400">
                <a:latin typeface="+mj-lt"/>
                <a:hlinkClick r:id="rId3"/>
              </a:rPr>
              <a:t>nnex tables </a:t>
            </a:r>
            <a:r>
              <a:rPr lang="en-GB" sz="1400">
                <a:latin typeface="+mj-lt"/>
              </a:rPr>
              <a:t>(last </a:t>
            </a:r>
            <a:r>
              <a:rPr lang="en-GB" sz="1400" i="0">
                <a:solidFill>
                  <a:srgbClr val="0B0C0C"/>
                </a:solidFill>
                <a:effectLst/>
                <a:highlight>
                  <a:srgbClr val="FFFFFF"/>
                </a:highlight>
                <a:latin typeface="+mj-lt"/>
              </a:rPr>
              <a:t>published </a:t>
            </a:r>
            <a:r>
              <a:rPr lang="en-GB" sz="1400">
                <a:latin typeface="+mj-lt"/>
              </a:rPr>
              <a:t>December 2023); </a:t>
            </a:r>
            <a:r>
              <a:rPr lang="en-GB" sz="1400">
                <a:latin typeface="+mj-lt"/>
                <a:hlinkClick r:id="rId4"/>
              </a:rPr>
              <a:t>focused reports </a:t>
            </a:r>
            <a:r>
              <a:rPr lang="en-GB" sz="1400">
                <a:latin typeface="+mj-lt"/>
              </a:rPr>
              <a:t>(on energy, housing quality and condition, rented sector; last published July 2024); </a:t>
            </a:r>
            <a:r>
              <a:rPr lang="en-GB" sz="1400">
                <a:latin typeface="+mj-lt"/>
                <a:hlinkClick r:id="rId5"/>
              </a:rPr>
              <a:t>l</a:t>
            </a:r>
            <a:r>
              <a:rPr lang="en-GB" sz="1400">
                <a:hlinkClick r:id="rId5"/>
              </a:rPr>
              <a:t>ive tables </a:t>
            </a:r>
            <a:r>
              <a:rPr lang="en-GB" sz="1400"/>
              <a:t>(</a:t>
            </a:r>
            <a:r>
              <a:rPr lang="en-GB" sz="1400" b="0" i="0">
                <a:solidFill>
                  <a:srgbClr val="0B0C0C"/>
                </a:solidFill>
                <a:effectLst/>
                <a:highlight>
                  <a:srgbClr val="FFFFFF"/>
                </a:highlight>
              </a:rPr>
              <a:t>a collection of detailed time series data tables that are updated annually). Headline findings on </a:t>
            </a:r>
            <a:r>
              <a:rPr lang="en-GB" sz="1400" b="0" i="0">
                <a:solidFill>
                  <a:srgbClr val="0B0C0C"/>
                </a:solidFill>
                <a:effectLst/>
                <a:highlight>
                  <a:srgbClr val="FFFFFF"/>
                </a:highlight>
                <a:hlinkClick r:id="rId6"/>
              </a:rPr>
              <a:t>demographics and household resilience </a:t>
            </a:r>
            <a:r>
              <a:rPr lang="en-GB" sz="1400" b="0" i="0">
                <a:solidFill>
                  <a:srgbClr val="0B0C0C"/>
                </a:solidFill>
                <a:effectLst/>
                <a:highlight>
                  <a:srgbClr val="FFFFFF"/>
                </a:highlight>
              </a:rPr>
              <a:t>and on </a:t>
            </a:r>
            <a:r>
              <a:rPr lang="en-GB" sz="1400" b="0" i="0">
                <a:solidFill>
                  <a:srgbClr val="0B0C0C"/>
                </a:solidFill>
                <a:effectLst/>
                <a:highlight>
                  <a:srgbClr val="FFFFFF"/>
                </a:highlight>
                <a:hlinkClick r:id="rId7"/>
              </a:rPr>
              <a:t>housing quality and energy efficiency </a:t>
            </a:r>
            <a:r>
              <a:rPr lang="en-GB" sz="1400" b="0" i="0">
                <a:solidFill>
                  <a:srgbClr val="0B0C0C"/>
                </a:solidFill>
                <a:effectLst/>
                <a:highlight>
                  <a:srgbClr val="FFFFFF"/>
                </a:highlight>
              </a:rPr>
              <a:t>for 2023 to 2024 were published November 2024. </a:t>
            </a:r>
            <a:endParaRPr lang="en-GB" sz="1400"/>
          </a:p>
          <a:p>
            <a:endParaRPr lang="en-GB" sz="1400">
              <a:latin typeface="+mj-lt"/>
            </a:endParaRPr>
          </a:p>
          <a:p>
            <a:pPr marL="285750" indent="-285750">
              <a:buFont typeface="Arial" panose="020B0604020202020204" pitchFamily="34" charset="0"/>
              <a:buChar char="•"/>
            </a:pPr>
            <a:r>
              <a:rPr lang="en-GB" sz="1400">
                <a:latin typeface="+mj-lt"/>
              </a:rPr>
              <a:t>The data (and reports) are published annually. Note that </a:t>
            </a:r>
            <a:r>
              <a:rPr lang="en-GB" sz="1400" b="1">
                <a:latin typeface="+mj-lt"/>
              </a:rPr>
              <a:t>this data is not available locally</a:t>
            </a:r>
            <a:r>
              <a:rPr lang="en-GB" sz="1400">
                <a:latin typeface="+mj-lt"/>
              </a:rPr>
              <a:t>. If you have data analysis support, you can download the data from the </a:t>
            </a:r>
            <a:r>
              <a:rPr lang="en-GB" sz="1400">
                <a:latin typeface="+mj-lt"/>
                <a:hlinkClick r:id="rId8"/>
              </a:rPr>
              <a:t>UK data service </a:t>
            </a:r>
            <a:r>
              <a:rPr lang="en-GB" sz="1400">
                <a:latin typeface="+mj-lt"/>
              </a:rPr>
              <a:t>and analyse by region as we have done for Chart 4.04 here: </a:t>
            </a:r>
            <a:r>
              <a:rPr lang="en-GB" sz="1400">
                <a:latin typeface="+mj-lt"/>
                <a:hlinkClick r:id="rId9"/>
              </a:rPr>
              <a:t>https://ageing-better.org.uk/homes-state-ageing-2023-4</a:t>
            </a:r>
            <a:r>
              <a:rPr lang="en-GB" sz="1400">
                <a:latin typeface="+mj-lt"/>
              </a:rPr>
              <a:t>. Smaller geographic areas will not be possible. You will also need analysis support to get an age breakdown of any variables that do not already include an age breakdown in the published tables.</a:t>
            </a:r>
          </a:p>
          <a:p>
            <a:pPr marL="285750" indent="-285750">
              <a:buFont typeface="Arial" panose="020B0604020202020204" pitchFamily="34" charset="0"/>
              <a:buChar char="•"/>
            </a:pPr>
            <a:endParaRPr lang="en-GB" sz="1400">
              <a:latin typeface="+mj-lt"/>
              <a:hlinkClick r:id="rId10"/>
            </a:endParaRPr>
          </a:p>
          <a:p>
            <a:pPr marL="285750" indent="-285750">
              <a:buFont typeface="Arial" panose="020B0604020202020204" pitchFamily="34" charset="0"/>
              <a:buChar char="•"/>
            </a:pPr>
            <a:r>
              <a:rPr lang="en-GB" sz="1400">
                <a:latin typeface="+mj-lt"/>
                <a:hlinkClick r:id="rId10"/>
              </a:rPr>
              <a:t>English Housing Survey: local authority housing stock modelling, 2020</a:t>
            </a:r>
            <a:r>
              <a:rPr lang="en-GB" sz="1400">
                <a:latin typeface="+mj-lt"/>
              </a:rPr>
              <a:t> provides </a:t>
            </a:r>
            <a:r>
              <a:rPr lang="en-GB" sz="1400" i="1">
                <a:latin typeface="+mj-lt"/>
              </a:rPr>
              <a:t>modelled </a:t>
            </a:r>
            <a:r>
              <a:rPr lang="en-GB" sz="1400">
                <a:latin typeface="+mj-lt"/>
              </a:rPr>
              <a:t>estimates of </a:t>
            </a:r>
            <a:r>
              <a:rPr lang="en-GB" sz="1400" b="0" i="0">
                <a:solidFill>
                  <a:srgbClr val="0B0C0C"/>
                </a:solidFill>
                <a:effectLst/>
                <a:highlight>
                  <a:srgbClr val="FFFFFF"/>
                </a:highlight>
                <a:latin typeface="+mj-lt"/>
              </a:rPr>
              <a:t>the number and proportion of occupied homes that are deemed non-decent according to the Decent Homes Standard in each local authority, by tenure and dwelling type and the number and proportion of occupied homes that are deemed unsafe due to having a Housing Health and Safety Rating System (HHSRS) Category 1 hazard in each local authority, by tenure and dwelling type. Note that this is </a:t>
            </a:r>
            <a:r>
              <a:rPr lang="en-GB" sz="1400" b="0" i="1">
                <a:solidFill>
                  <a:srgbClr val="0B0C0C"/>
                </a:solidFill>
                <a:effectLst/>
                <a:highlight>
                  <a:srgbClr val="FFFFFF"/>
                </a:highlight>
                <a:latin typeface="+mj-lt"/>
              </a:rPr>
              <a:t>modelled </a:t>
            </a:r>
            <a:r>
              <a:rPr lang="en-GB" sz="1400" b="0">
                <a:solidFill>
                  <a:srgbClr val="0B0C0C"/>
                </a:solidFill>
                <a:effectLst/>
                <a:highlight>
                  <a:srgbClr val="FFFFFF"/>
                </a:highlight>
                <a:latin typeface="+mj-lt"/>
              </a:rPr>
              <a:t>data. See section 7 of this </a:t>
            </a:r>
            <a:r>
              <a:rPr lang="en-GB" sz="1400" b="0">
                <a:solidFill>
                  <a:srgbClr val="0B0C0C"/>
                </a:solidFill>
                <a:effectLst/>
                <a:highlight>
                  <a:srgbClr val="FFFFFF"/>
                </a:highlight>
                <a:latin typeface="+mj-lt"/>
                <a:hlinkClick r:id="rId11"/>
              </a:rPr>
              <a:t>report</a:t>
            </a:r>
            <a:r>
              <a:rPr lang="en-GB" sz="1400" b="0">
                <a:solidFill>
                  <a:srgbClr val="0B0C0C"/>
                </a:solidFill>
                <a:effectLst/>
                <a:highlight>
                  <a:srgbClr val="FFFFFF"/>
                </a:highlight>
                <a:latin typeface="+mj-lt"/>
              </a:rPr>
              <a:t> for guidance as to how these estimates should and should not be used. </a:t>
            </a:r>
            <a:endParaRPr lang="en-GB" sz="1400" b="0" i="0">
              <a:solidFill>
                <a:srgbClr val="0B0C0C"/>
              </a:solidFill>
              <a:effectLst/>
              <a:highlight>
                <a:srgbClr val="FFFFFF"/>
              </a:highlight>
              <a:latin typeface="+mj-lt"/>
            </a:endParaRPr>
          </a:p>
          <a:p>
            <a:pPr marL="285750" indent="-285750">
              <a:buFont typeface="Arial" panose="020B0604020202020204" pitchFamily="34" charset="0"/>
              <a:buChar char="•"/>
            </a:pPr>
            <a:endParaRPr lang="en-GB" sz="1400" i="1">
              <a:latin typeface="+mj-lt"/>
            </a:endParaRPr>
          </a:p>
          <a:p>
            <a:endParaRPr lang="en-GB" sz="1400">
              <a:latin typeface="+mj-lt"/>
            </a:endParaRPr>
          </a:p>
          <a:p>
            <a:endParaRPr lang="en-GB" sz="1400">
              <a:latin typeface="+mj-lt"/>
            </a:endParaRPr>
          </a:p>
          <a:p>
            <a:endParaRPr lang="en-GB" sz="1400">
              <a:latin typeface="+mj-lt"/>
            </a:endParaRPr>
          </a:p>
        </p:txBody>
      </p:sp>
    </p:spTree>
    <p:extLst>
      <p:ext uri="{BB962C8B-B14F-4D97-AF65-F5344CB8AC3E}">
        <p14:creationId xmlns:p14="http://schemas.microsoft.com/office/powerpoint/2010/main" val="32648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civic participation and employment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2DB7B581-2688-65A7-2962-320A5C672105}"/>
              </a:ext>
            </a:extLst>
          </p:cNvPr>
          <p:cNvGraphicFramePr>
            <a:graphicFrameLocks noGrp="1"/>
          </p:cNvGraphicFramePr>
          <p:nvPr>
            <p:ph idx="1"/>
            <p:extLst>
              <p:ext uri="{D42A27DB-BD31-4B8C-83A1-F6EECF244321}">
                <p14:modId xmlns:p14="http://schemas.microsoft.com/office/powerpoint/2010/main" val="3475478827"/>
              </p:ext>
            </p:extLst>
          </p:nvPr>
        </p:nvGraphicFramePr>
        <p:xfrm>
          <a:off x="611744" y="1062231"/>
          <a:ext cx="10968510" cy="5167022"/>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pPr lvl="0">
                        <a:buNone/>
                      </a:pPr>
                      <a:r>
                        <a:rPr lang="en-GB" sz="1000" b="0"/>
                        <a:t>Economic activity by age and employment rate by age</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Labour Force Survey (LFS); </a:t>
                      </a:r>
                      <a:r>
                        <a:rPr lang="en-GB" sz="1000" b="0">
                          <a:hlinkClick r:id="rId2"/>
                        </a:rPr>
                        <a:t>Nomis web</a:t>
                      </a:r>
                      <a:endParaRPr lang="en-GB" sz="1000" b="0">
                        <a:hlinkClick r:id="rId3"/>
                      </a:endParaRP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 </a:t>
                      </a:r>
                      <a:endParaRPr lang="en-GB" sz="1000" b="0" i="0"/>
                    </a:p>
                    <a:p>
                      <a:pPr lvl="0">
                        <a:buNone/>
                      </a:pPr>
                      <a:r>
                        <a:rPr lang="en-GB" sz="1000" b="0" i="1"/>
                        <a:t>England, Scotland, Wales &amp; NI</a:t>
                      </a:r>
                    </a:p>
                    <a:p>
                      <a:pPr lvl="0">
                        <a:buNone/>
                      </a:pPr>
                      <a:r>
                        <a:rPr lang="en-GB" sz="1000" b="0" i="0"/>
                        <a:t>2024 (annual)</a:t>
                      </a:r>
                      <a:endParaRPr lang="en-GB" sz="1000" b="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GB" sz="1000" b="0" i="0" u="none" strike="noStrike" noProof="0">
                          <a:latin typeface="+mj-lt"/>
                        </a:rPr>
                        <a:t>Gender, age (age groups of 50+, 50-64, 65+)</a:t>
                      </a:r>
                      <a:endParaRPr lang="en-US" sz="1000" b="0">
                        <a:latin typeface="+mj-lt"/>
                      </a:endParaRP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 Nomis s</a:t>
                      </a:r>
                      <a:r>
                        <a:rPr lang="en-GB" sz="1000"/>
                        <a:t>elect Geography, Date; then Variable - find “Economic activity by age” or “Employment rate by age” in Category drop down menu </a:t>
                      </a:r>
                    </a:p>
                    <a:p>
                      <a:r>
                        <a:rPr lang="en-GB" sz="1000" b="0"/>
                        <a:t>LFS estimates get less reliable at smaller geographies and age groups as reflected in the confidence interval (CI). CIs may be large at local authority level and so caution should be exercised. .  </a:t>
                      </a:r>
                    </a:p>
                    <a:p>
                      <a:r>
                        <a:rPr lang="en-GB" sz="1000" b="0"/>
                        <a:t>Note that there are known to be issues with the accuracy of Labour Force Survey data that have worsened since late 2019. </a:t>
                      </a:r>
                      <a:r>
                        <a:rPr lang="en-GB" sz="1000" b="0" i="0" kern="1200">
                          <a:solidFill>
                            <a:schemeClr val="dk1"/>
                          </a:solidFill>
                          <a:effectLst/>
                          <a:latin typeface="+mj-lt"/>
                          <a:ea typeface="+mn-ea"/>
                          <a:cs typeface="+mn-cs"/>
                        </a:rPr>
                        <a:t>ONS is in the process of constructing a new survey – the transformed labour force survey (TLFS), to replace the LFS</a:t>
                      </a:r>
                      <a:r>
                        <a:rPr lang="en-GB" sz="1000" b="0"/>
                        <a:t>.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The employment rate of economically active people aged 50+ in our borough is [X]%, [Y]% lower than economically active residents aged 25-49.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r>
                        <a:rPr lang="en-GB" sz="1000" b="0"/>
                        <a:t>Pension credit</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DWP; </a:t>
                      </a:r>
                      <a:r>
                        <a:rPr lang="en-GB" sz="1000" b="0">
                          <a:hlinkClick r:id="rId4"/>
                        </a:rPr>
                        <a:t>Stat-Xplore</a:t>
                      </a: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b="1"/>
                    </a:p>
                    <a:p>
                      <a:endParaRPr lang="en-GB" sz="1000" b="1"/>
                    </a:p>
                    <a:p>
                      <a:endParaRPr lang="en-GB" sz="1000" b="1"/>
                    </a:p>
                    <a:p>
                      <a:endParaRPr lang="en-GB" sz="1000" b="1"/>
                    </a:p>
                    <a:p>
                      <a:endParaRPr lang="en-GB" sz="1000" b="1"/>
                    </a:p>
                    <a:p>
                      <a:r>
                        <a:rPr lang="en-GB" sz="1000" b="1"/>
                        <a:t>LSOA.</a:t>
                      </a:r>
                      <a:r>
                        <a:rPr lang="en-GB" sz="1000"/>
                        <a:t> </a:t>
                      </a:r>
                      <a:endParaRPr lang="en-GB" sz="1000" i="1"/>
                    </a:p>
                    <a:p>
                      <a:pPr lvl="0">
                        <a:buNone/>
                      </a:pPr>
                      <a:r>
                        <a:rPr lang="en-GB" sz="1000" b="0" i="1" u="none" strike="noStrike" noProof="0">
                          <a:latin typeface="+mn-lt"/>
                        </a:rPr>
                        <a:t>England, Scotland &amp; Wales</a:t>
                      </a:r>
                    </a:p>
                    <a:p>
                      <a:pPr lvl="0">
                        <a:buNone/>
                      </a:pPr>
                      <a:r>
                        <a:rPr lang="en-GB" sz="1000" i="0"/>
                        <a:t>data to November 2023 (published 2024; quarterly)</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Age (5-year bands and single years); gender. </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These numbers are not estimates, but actual figures collected by the DWP. </a:t>
                      </a:r>
                    </a:p>
                    <a:p>
                      <a:pPr marL="0" marR="0" lvl="0" indent="0" algn="l" rtl="0" eaLnBrk="1" fontAlgn="auto" latinLnBrk="0" hangingPunct="1">
                        <a:lnSpc>
                          <a:spcPct val="100000"/>
                        </a:lnSpc>
                        <a:spcBef>
                          <a:spcPts val="0"/>
                        </a:spcBef>
                        <a:spcAft>
                          <a:spcPts val="0"/>
                        </a:spcAft>
                        <a:buClrTx/>
                        <a:buSzTx/>
                        <a:buFontTx/>
                        <a:buNone/>
                      </a:pPr>
                      <a:endParaRPr lang="en-GB" sz="1000" i="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In our borough, [X]% of men and [Y]% of women aged 65 to 69 are claiming pension credit</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547339050"/>
                  </a:ext>
                </a:extLst>
              </a:tr>
              <a:tr h="617551">
                <a:tc>
                  <a:txBody>
                    <a:bodyPr/>
                    <a:lstStyle/>
                    <a:p>
                      <a:r>
                        <a:rPr lang="en-GB" sz="1000" b="0"/>
                        <a:t>Low paid work (Universal Credit claimants in work)</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Age (5-year bands and single years); gender. </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In our borough, [X]% of people aged 55-59 receiving Universal Credit are in work. This totals [Y] people in jobs that do not pay them enough to get by. </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400783"/>
                  </a:ext>
                </a:extLst>
              </a:tr>
              <a:tr h="617551">
                <a:tc>
                  <a:txBody>
                    <a:bodyPr/>
                    <a:lstStyle/>
                    <a:p>
                      <a:r>
                        <a:rPr lang="en-GB" sz="1000"/>
                        <a:t>Employment and Support Allowance </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single year or 5-year age bands; ethnicity</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people over 50 in our area are deemed unable to work due to sickness or disability.</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773881289"/>
                  </a:ext>
                </a:extLst>
              </a:tr>
            </a:tbl>
          </a:graphicData>
        </a:graphic>
      </p:graphicFrame>
    </p:spTree>
    <p:extLst>
      <p:ext uri="{BB962C8B-B14F-4D97-AF65-F5344CB8AC3E}">
        <p14:creationId xmlns:p14="http://schemas.microsoft.com/office/powerpoint/2010/main" val="423250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civic participation and employment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ECBD467A-8DDF-416A-1866-693995107760}"/>
              </a:ext>
            </a:extLst>
          </p:cNvPr>
          <p:cNvGraphicFramePr>
            <a:graphicFrameLocks/>
          </p:cNvGraphicFramePr>
          <p:nvPr>
            <p:extLst>
              <p:ext uri="{D42A27DB-BD31-4B8C-83A1-F6EECF244321}">
                <p14:modId xmlns:p14="http://schemas.microsoft.com/office/powerpoint/2010/main" val="3576782390"/>
              </p:ext>
            </p:extLst>
          </p:nvPr>
        </p:nvGraphicFramePr>
        <p:xfrm>
          <a:off x="611744" y="1057232"/>
          <a:ext cx="10968510" cy="408432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0">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Income (full and/or part-time workers)</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Annual Survey of Hours and Earnings; </a:t>
                      </a:r>
                      <a:r>
                        <a:rPr lang="en-GB" sz="1000">
                          <a:hlinkClick r:id="rId3"/>
                        </a:rPr>
                        <a:t>ONS</a:t>
                      </a:r>
                      <a:r>
                        <a:rPr lang="en-GB" sz="1000"/>
                        <a:t> </a:t>
                      </a:r>
                      <a:r>
                        <a:rPr lang="en-GB" sz="1000">
                          <a:hlinkClick r:id="rId4"/>
                        </a:rPr>
                        <a:t> </a:t>
                      </a:r>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Region</a:t>
                      </a:r>
                      <a:endParaRPr lang="en-GB" sz="10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u="none" strike="noStrike" noProof="0">
                          <a:latin typeface="+mn-lt"/>
                        </a:rPr>
                        <a:t>England, Scotland &amp; Wales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by 50-59 and 60+</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Estimates are colour coded, and only those considered precise (CV&lt;=5%), reasonably precise (CV &lt;=10% and &lt;=20%) or acceptable (CV&gt;10% and &lt;=20%)  should be used.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The median income for a person over 60 in this region is £[X]. The gap between the earnings of the highest and lowest 10% of earners is £[Y].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r>
                        <a:rPr lang="en-GB" sz="1000"/>
                        <a:t>Volunteering</a:t>
                      </a:r>
                    </a:p>
                    <a:p>
                      <a:r>
                        <a:rPr lang="en-GB" sz="1000"/>
                        <a:t>(once/one-off in last year; a few times in last year; at least once a month; at least once a week)</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Sport England; </a:t>
                      </a:r>
                      <a:r>
                        <a:rPr lang="en-GB" sz="1000">
                          <a:hlinkClick r:id="rId5"/>
                        </a:rPr>
                        <a:t>‘Active Lives’</a:t>
                      </a: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i="1"/>
                        <a:t>England</a:t>
                      </a:r>
                    </a:p>
                    <a:p>
                      <a:r>
                        <a:rPr lang="en-GB" sz="1000" i="0"/>
                        <a:t>2023-24 (annual but 2020-21 was first year)</a:t>
                      </a:r>
                    </a:p>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(also transgender), sexual orientation, age (5-year age bands up to 95+ is finest  age breakdown), ethnicity (7 categories), deprivation decile, disability or long-term health condition (and more).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(e.g. the Active Partnership that your area falls within).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rtl="0" eaLnBrk="1" fontAlgn="auto" latinLnBrk="0" hangingPunct="1">
                        <a:lnSpc>
                          <a:spcPct val="100000"/>
                        </a:lnSpc>
                        <a:spcBef>
                          <a:spcPts val="0"/>
                        </a:spcBef>
                        <a:spcAft>
                          <a:spcPts val="0"/>
                        </a:spcAft>
                        <a:buClrTx/>
                        <a:buSzTx/>
                        <a:buFontTx/>
                        <a:buNone/>
                      </a:pPr>
                      <a:r>
                        <a:rPr lang="en-GB" sz="1000"/>
                        <a:t>On the starting page “Edit query” select Locations so that you can then select local authorities and select People so that you can then select age and other demographic characteristics.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55-74 in our Active Partnership area volunteered at least once in the last year. [Y%] of volunteers in this age group had been volunteering in the same place for 5-10 years, while [Z]% had done so for over 10 years.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94286360"/>
                  </a:ext>
                </a:extLst>
              </a:tr>
            </a:tbl>
          </a:graphicData>
        </a:graphic>
      </p:graphicFrame>
    </p:spTree>
    <p:extLst>
      <p:ext uri="{BB962C8B-B14F-4D97-AF65-F5344CB8AC3E}">
        <p14:creationId xmlns:p14="http://schemas.microsoft.com/office/powerpoint/2010/main" val="101564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E61C-09A3-FD4A-9D88-787EA57CC561}"/>
              </a:ext>
            </a:extLst>
          </p:cNvPr>
          <p:cNvSpPr>
            <a:spLocks noGrp="1"/>
          </p:cNvSpPr>
          <p:nvPr>
            <p:ph type="title"/>
          </p:nvPr>
        </p:nvSpPr>
        <p:spPr/>
        <p:txBody>
          <a:bodyPr/>
          <a:lstStyle/>
          <a:p>
            <a:r>
              <a:rPr lang="en-GB"/>
              <a:t>Community Life Survey</a:t>
            </a:r>
          </a:p>
        </p:txBody>
      </p:sp>
      <p:sp>
        <p:nvSpPr>
          <p:cNvPr id="3" name="Content Placeholder 2">
            <a:extLst>
              <a:ext uri="{FF2B5EF4-FFF2-40B4-BE49-F238E27FC236}">
                <a16:creationId xmlns:a16="http://schemas.microsoft.com/office/drawing/2014/main" id="{72E2D0E1-B5BF-9209-A32F-51F535784235}"/>
              </a:ext>
            </a:extLst>
          </p:cNvPr>
          <p:cNvSpPr>
            <a:spLocks noGrp="1"/>
          </p:cNvSpPr>
          <p:nvPr>
            <p:ph idx="1"/>
          </p:nvPr>
        </p:nvSpPr>
        <p:spPr>
          <a:xfrm>
            <a:off x="782149" y="1302341"/>
            <a:ext cx="10273778" cy="4841284"/>
          </a:xfrm>
        </p:spPr>
        <p:txBody>
          <a:bodyPr>
            <a:normAutofit/>
          </a:bodyPr>
          <a:lstStyle/>
          <a:p>
            <a:pPr>
              <a:lnSpc>
                <a:spcPct val="100000"/>
              </a:lnSpc>
              <a:buFont typeface="Arial" panose="020B0604020202020204" pitchFamily="34" charset="0"/>
              <a:buChar char="•"/>
            </a:pPr>
            <a:r>
              <a:rPr lang="en-GB" sz="1400" b="0" i="0">
                <a:solidFill>
                  <a:srgbClr val="0B0C0C"/>
                </a:solidFill>
                <a:effectLst/>
                <a:highlight>
                  <a:srgbClr val="FFFFFF"/>
                </a:highlight>
              </a:rPr>
              <a:t>The </a:t>
            </a:r>
            <a:r>
              <a:rPr lang="en-GB" sz="1400" b="0" i="0">
                <a:solidFill>
                  <a:srgbClr val="0B0C0C"/>
                </a:solidFill>
                <a:effectLst/>
                <a:highlight>
                  <a:srgbClr val="FFFFFF"/>
                </a:highlight>
                <a:hlinkClick r:id="rId2"/>
              </a:rPr>
              <a:t>Community Life Survey </a:t>
            </a:r>
            <a:r>
              <a:rPr lang="en-GB" sz="1400" b="0" i="0">
                <a:solidFill>
                  <a:srgbClr val="0B0C0C"/>
                </a:solidFill>
                <a:effectLst/>
                <a:highlight>
                  <a:srgbClr val="FFFFFF"/>
                </a:highlight>
              </a:rPr>
              <a:t>(CLS) is a key evidence source for understanding community engagement, volunteering and social cohesion, sampling adults (aged 16+) throughout England.</a:t>
            </a: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Data in CLS is relevant for both the Civic participation and Social participation domains of the WHO framework.</a:t>
            </a:r>
          </a:p>
          <a:p>
            <a:pPr>
              <a:lnSpc>
                <a:spcPct val="100000"/>
              </a:lnSpc>
              <a:buFont typeface="Arial" panose="020B0604020202020204" pitchFamily="34" charset="0"/>
              <a:buChar char="•"/>
            </a:pPr>
            <a:endParaRPr lang="en-GB" sz="1400" b="0" i="0">
              <a:solidFill>
                <a:srgbClr val="0B0C0C"/>
              </a:solidFill>
              <a:effectLst/>
              <a:highlight>
                <a:srgbClr val="FFFFFF"/>
              </a:highlight>
            </a:endParaRPr>
          </a:p>
          <a:p>
            <a:pPr>
              <a:lnSpc>
                <a:spcPct val="100000"/>
              </a:lnSpc>
              <a:buFont typeface="Arial" panose="020B0604020202020204" pitchFamily="34" charset="0"/>
              <a:buChar char="•"/>
            </a:pPr>
            <a:r>
              <a:rPr lang="en-GB" sz="1400">
                <a:solidFill>
                  <a:srgbClr val="0B0C0C"/>
                </a:solidFill>
                <a:highlight>
                  <a:srgbClr val="FFFFFF"/>
                </a:highlight>
              </a:rPr>
              <a:t>CLS data has been used in the </a:t>
            </a:r>
            <a:r>
              <a:rPr lang="en-GB" sz="1400">
                <a:solidFill>
                  <a:srgbClr val="0B0C0C"/>
                </a:solidFill>
                <a:highlight>
                  <a:srgbClr val="FFFFFF"/>
                </a:highlight>
                <a:hlinkClick r:id="rId3"/>
              </a:rPr>
              <a:t>Society chapter of State of Ageing 2025 </a:t>
            </a:r>
            <a:r>
              <a:rPr lang="en-GB" sz="1400">
                <a:solidFill>
                  <a:srgbClr val="0B0C0C"/>
                </a:solidFill>
                <a:highlight>
                  <a:srgbClr val="FFFFFF"/>
                </a:highlight>
              </a:rPr>
              <a:t>as follows:</a:t>
            </a:r>
          </a:p>
          <a:p>
            <a:pPr>
              <a:lnSpc>
                <a:spcPct val="100000"/>
              </a:lnSpc>
              <a:buFont typeface="Arial" panose="020B0604020202020204" pitchFamily="34" charset="0"/>
              <a:buChar char="•"/>
            </a:pPr>
            <a:endParaRPr lang="en-GB" sz="1400">
              <a:solidFill>
                <a:srgbClr val="0B0C0C"/>
              </a:solidFill>
              <a:highlight>
                <a:srgbClr val="FFFFFF"/>
              </a:highlight>
            </a:endParaRPr>
          </a:p>
          <a:p>
            <a:pPr marL="898525" lvl="3" indent="-179388">
              <a:lnSpc>
                <a:spcPct val="100000"/>
              </a:lnSpc>
              <a:buFont typeface="Courier New" panose="02070309020205020404" pitchFamily="49" charset="0"/>
              <a:buChar char="o"/>
            </a:pPr>
            <a:r>
              <a:rPr lang="en-GB" sz="1400" i="0">
                <a:solidFill>
                  <a:srgbClr val="333333"/>
                </a:solidFill>
                <a:effectLst/>
              </a:rPr>
              <a:t>Rates of formal and informal volunteering at least once a month, by age, England, 2015/16 to 2023/24 </a:t>
            </a:r>
            <a:r>
              <a:rPr lang="en-GB" sz="1400">
                <a:solidFill>
                  <a:srgbClr val="0B0C0C"/>
                </a:solidFill>
                <a:highlight>
                  <a:srgbClr val="FFFFFF"/>
                </a:highlight>
              </a:rPr>
              <a:t>(Chart 7.01)</a:t>
            </a:r>
          </a:p>
          <a:p>
            <a:pPr marL="898525" lvl="3" indent="-179388">
              <a:lnSpc>
                <a:spcPct val="100000"/>
              </a:lnSpc>
              <a:buFont typeface="Courier New" panose="02070309020205020404" pitchFamily="49" charset="0"/>
              <a:buChar char="o"/>
            </a:pPr>
            <a:r>
              <a:rPr lang="en-GB" sz="1400" i="0">
                <a:solidFill>
                  <a:srgbClr val="333333"/>
                </a:solidFill>
                <a:effectLst/>
              </a:rPr>
              <a:t>Percentage of adults who feel they very or fairly strongly belong to their immediate neighbourhood, by age, England, 2013/14 to 2023/24 </a:t>
            </a:r>
            <a:r>
              <a:rPr lang="en-GB" sz="1400">
                <a:solidFill>
                  <a:srgbClr val="0B0C0C"/>
                </a:solidFill>
                <a:highlight>
                  <a:srgbClr val="FFFFFF"/>
                </a:highlight>
              </a:rPr>
              <a:t>(Chart 7.02)</a:t>
            </a:r>
          </a:p>
          <a:p>
            <a:pPr marL="898525" lvl="4" indent="-179388">
              <a:lnSpc>
                <a:spcPct val="100000"/>
              </a:lnSpc>
              <a:buFont typeface="Courier New" panose="02070309020205020404" pitchFamily="49" charset="0"/>
              <a:buChar char="o"/>
            </a:pPr>
            <a:r>
              <a:rPr lang="en-GB" sz="1400" i="0">
                <a:solidFill>
                  <a:srgbClr val="333333"/>
                </a:solidFill>
                <a:effectLst/>
              </a:rPr>
              <a:t>Percentage of adults, aged 25 and over, who feel satisfied with their neighbourhood, by age, England, 2015/16 to 2023/24 </a:t>
            </a:r>
            <a:r>
              <a:rPr lang="en-GB" sz="1400">
                <a:solidFill>
                  <a:srgbClr val="0B0C0C"/>
                </a:solidFill>
                <a:highlight>
                  <a:srgbClr val="FFFFFF"/>
                </a:highlight>
              </a:rPr>
              <a:t>(Chart 7.03 )</a:t>
            </a:r>
          </a:p>
          <a:p>
            <a:pPr>
              <a:lnSpc>
                <a:spcPct val="100000"/>
              </a:lnSpc>
              <a:buFont typeface="Arial" panose="020B0604020202020204" pitchFamily="34" charset="0"/>
              <a:buChar char="•"/>
            </a:pPr>
            <a:endParaRPr lang="en-GB" sz="1400" b="0" i="0">
              <a:solidFill>
                <a:srgbClr val="0B0C0C"/>
              </a:solidFill>
              <a:effectLst/>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CLS is released annually: see last full release for 2023/24 here: </a:t>
            </a:r>
            <a:r>
              <a:rPr lang="en-GB" sz="1400">
                <a:hlinkClick r:id="rId4"/>
              </a:rPr>
              <a:t>Community Life Survey 2023/24 annual publication - GOV.UK</a:t>
            </a:r>
            <a:endParaRPr lang="en-GB" sz="1400" b="0" i="0">
              <a:solidFill>
                <a:srgbClr val="0B0C0C"/>
              </a:solidFill>
              <a:effectLst/>
              <a:highlight>
                <a:srgbClr val="FFFFFF"/>
              </a:highlight>
            </a:endParaRP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For years before 2023/24, data was at the national level (England) with most variables broken down by age. I</a:t>
            </a:r>
            <a:r>
              <a:rPr lang="en-GB" sz="1400" b="0" i="0">
                <a:solidFill>
                  <a:srgbClr val="0B0C0C"/>
                </a:solidFill>
                <a:effectLst/>
              </a:rPr>
              <a:t>n 2023/24, a sample size of around 170,000 people has been achieved enabling meaningful estimates at Local Authority </a:t>
            </a:r>
            <a:r>
              <a:rPr lang="en-GB" sz="1400">
                <a:solidFill>
                  <a:srgbClr val="0B0C0C"/>
                </a:solidFill>
              </a:rPr>
              <a:t>level. </a:t>
            </a: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However, note that data broken down by age is at a national level, and data at the local authority level is for all adults aged 16+. In order to conduct a </a:t>
            </a:r>
            <a:r>
              <a:rPr lang="en-GB" sz="1400" b="0" i="0" err="1">
                <a:solidFill>
                  <a:srgbClr val="0B0C0C"/>
                </a:solidFill>
                <a:effectLst/>
                <a:highlight>
                  <a:srgbClr val="FFFFFF"/>
                </a:highlight>
              </a:rPr>
              <a:t>subanalysis</a:t>
            </a:r>
            <a:r>
              <a:rPr lang="en-GB" sz="1400" b="0" i="0">
                <a:solidFill>
                  <a:srgbClr val="0B0C0C"/>
                </a:solidFill>
                <a:effectLst/>
                <a:highlight>
                  <a:srgbClr val="FFFFFF"/>
                </a:highlight>
              </a:rPr>
              <a:t> of local authority data by age, you will require support to download from the </a:t>
            </a:r>
            <a:r>
              <a:rPr lang="en-GB" sz="1400" b="0" i="0">
                <a:solidFill>
                  <a:srgbClr val="0B0C0C"/>
                </a:solidFill>
                <a:effectLst/>
                <a:highlight>
                  <a:srgbClr val="FFFFFF"/>
                </a:highlight>
                <a:hlinkClick r:id="rId5"/>
              </a:rPr>
              <a:t>UK Data Service </a:t>
            </a:r>
            <a:r>
              <a:rPr lang="en-GB" sz="1400" b="0" i="0">
                <a:solidFill>
                  <a:srgbClr val="0B0C0C"/>
                </a:solidFill>
                <a:effectLst/>
                <a:highlight>
                  <a:srgbClr val="FFFFFF"/>
                </a:highlight>
              </a:rPr>
              <a:t>and analyse as required. Note that Ageing Better will be conducting a </a:t>
            </a:r>
            <a:r>
              <a:rPr lang="en-GB" sz="1400" b="0" i="0" err="1">
                <a:solidFill>
                  <a:srgbClr val="0B0C0C"/>
                </a:solidFill>
                <a:effectLst/>
                <a:highlight>
                  <a:srgbClr val="FFFFFF"/>
                </a:highlight>
              </a:rPr>
              <a:t>subanalysis</a:t>
            </a:r>
            <a:r>
              <a:rPr lang="en-GB" sz="1400" b="0" i="0">
                <a:solidFill>
                  <a:srgbClr val="0B0C0C"/>
                </a:solidFill>
                <a:effectLst/>
                <a:highlight>
                  <a:srgbClr val="FFFFFF"/>
                </a:highlight>
              </a:rPr>
              <a:t> of some variables by age for inclusion in the full State of Ageing Society chapter due to be published October 2025. </a:t>
            </a: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endParaRPr lang="en-GB" sz="1400" b="0" i="0">
              <a:solidFill>
                <a:srgbClr val="0B0C0C"/>
              </a:solidFill>
              <a:effectLst/>
              <a:highlight>
                <a:srgbClr val="FFFFFF"/>
              </a:highlight>
            </a:endParaRP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endParaRPr lang="en-GB" sz="1400" b="0" i="0">
              <a:solidFill>
                <a:srgbClr val="0B0C0C"/>
              </a:solidFill>
              <a:effectLst/>
              <a:highlight>
                <a:srgbClr val="FFFFFF"/>
              </a:highlight>
            </a:endParaRPr>
          </a:p>
        </p:txBody>
      </p:sp>
    </p:spTree>
    <p:extLst>
      <p:ext uri="{BB962C8B-B14F-4D97-AF65-F5344CB8AC3E}">
        <p14:creationId xmlns:p14="http://schemas.microsoft.com/office/powerpoint/2010/main" val="12477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outdoor spaces and buildings</a:t>
            </a:r>
          </a:p>
        </p:txBody>
      </p:sp>
      <p:graphicFrame>
        <p:nvGraphicFramePr>
          <p:cNvPr id="7" name="Table 5">
            <a:extLst>
              <a:ext uri="{FF2B5EF4-FFF2-40B4-BE49-F238E27FC236}">
                <a16:creationId xmlns:a16="http://schemas.microsoft.com/office/drawing/2014/main" id="{EAFC577D-78E0-B9D3-622E-8D6EF2AE39DD}"/>
              </a:ext>
            </a:extLst>
          </p:cNvPr>
          <p:cNvGraphicFramePr>
            <a:graphicFrameLocks noGrp="1"/>
          </p:cNvGraphicFramePr>
          <p:nvPr>
            <p:ph idx="1"/>
            <p:extLst>
              <p:ext uri="{D42A27DB-BD31-4B8C-83A1-F6EECF244321}">
                <p14:modId xmlns:p14="http://schemas.microsoft.com/office/powerpoint/2010/main" val="2308079737"/>
              </p:ext>
            </p:extLst>
          </p:nvPr>
        </p:nvGraphicFramePr>
        <p:xfrm>
          <a:off x="611744" y="1071573"/>
          <a:ext cx="10968510" cy="4480560"/>
        </p:xfrm>
        <a:graphic>
          <a:graphicData uri="http://schemas.openxmlformats.org/drawingml/2006/table">
            <a:tbl>
              <a:tblPr firstRow="1" bandRow="1">
                <a:tableStyleId>{5C22544A-7EE6-4342-B048-85BDC9FD1C3A}</a:tableStyleId>
              </a:tblPr>
              <a:tblGrid>
                <a:gridCol w="1368131">
                  <a:extLst>
                    <a:ext uri="{9D8B030D-6E8A-4147-A177-3AD203B41FA5}">
                      <a16:colId xmlns:a16="http://schemas.microsoft.com/office/drawing/2014/main" val="1535115210"/>
                    </a:ext>
                  </a:extLst>
                </a:gridCol>
                <a:gridCol w="1979875">
                  <a:extLst>
                    <a:ext uri="{9D8B030D-6E8A-4147-A177-3AD203B41FA5}">
                      <a16:colId xmlns:a16="http://schemas.microsoft.com/office/drawing/2014/main" val="4192193927"/>
                    </a:ext>
                  </a:extLst>
                </a:gridCol>
                <a:gridCol w="1526650">
                  <a:extLst>
                    <a:ext uri="{9D8B030D-6E8A-4147-A177-3AD203B41FA5}">
                      <a16:colId xmlns:a16="http://schemas.microsoft.com/office/drawing/2014/main" val="1520137497"/>
                    </a:ext>
                  </a:extLst>
                </a:gridCol>
                <a:gridCol w="1204623">
                  <a:extLst>
                    <a:ext uri="{9D8B030D-6E8A-4147-A177-3AD203B41FA5}">
                      <a16:colId xmlns:a16="http://schemas.microsoft.com/office/drawing/2014/main" val="3714516638"/>
                    </a:ext>
                  </a:extLst>
                </a:gridCol>
                <a:gridCol w="2170706">
                  <a:extLst>
                    <a:ext uri="{9D8B030D-6E8A-4147-A177-3AD203B41FA5}">
                      <a16:colId xmlns:a16="http://schemas.microsoft.com/office/drawing/2014/main" val="305680501"/>
                    </a:ext>
                  </a:extLst>
                </a:gridCol>
                <a:gridCol w="2718525">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Barriers to visiting nature (“Old age”, although “poor health” and “disability” might also overlap substantially)</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Natural England, via </a:t>
                      </a:r>
                      <a:r>
                        <a:rPr lang="en-GB" sz="1000">
                          <a:hlinkClick r:id="rId2"/>
                        </a:rPr>
                        <a:t>Monitor of Engagement with the Natural Environment</a:t>
                      </a:r>
                      <a:r>
                        <a:rPr lang="en-GB" sz="1000"/>
                        <a:t>: Headline report and technical reports 2018 to 2019.</a:t>
                      </a:r>
                    </a:p>
                    <a:p>
                      <a:endParaRPr lang="en-GB" sz="1000"/>
                    </a:p>
                    <a:p>
                      <a:r>
                        <a:rPr lang="en-GB" sz="1000"/>
                        <a:t>The raw data for </a:t>
                      </a:r>
                      <a:r>
                        <a:rPr lang="en-GB" sz="1000">
                          <a:hlinkClick r:id="rId3"/>
                        </a:rPr>
                        <a:t>local authority results</a:t>
                      </a:r>
                      <a:r>
                        <a:rPr lang="en-GB" sz="1000"/>
                        <a:t> is also available for advanced users.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b="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2020; this survey was carried out over a decade, 2009-19</a:t>
                      </a:r>
                    </a:p>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p>
                      <a:endParaRPr lang="en-GB" sz="1000"/>
                    </a:p>
                    <a:p>
                      <a:r>
                        <a:rPr lang="en-GB" sz="1000"/>
                        <a:t>(national level data available by age group)</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(aged 16 and over) in England identified “old age” as the reason they had not spent more of their time out of doors in 2018-19. </a:t>
                      </a:r>
                    </a:p>
                    <a:p>
                      <a:r>
                        <a:rPr lang="en-GB" sz="1000"/>
                        <a:t>[X]% of people aged 65 and over gave health or exercise as the motivation for their visit to the natural environment.</a:t>
                      </a:r>
                    </a:p>
                    <a:p>
                      <a:r>
                        <a:rPr lang="en-GB" sz="1000"/>
                        <a:t>[X]% of people aged 16 and over in [name of LA] visit the natural environment at least once a week.</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r>
                        <a:rPr lang="en-GB" sz="1000"/>
                        <a:t>Proportion of homes with access to green space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4"/>
                        </a:rPr>
                        <a:t>Access to green space in England</a:t>
                      </a: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MSOA</a:t>
                      </a:r>
                    </a:p>
                    <a:p>
                      <a:r>
                        <a:rPr lang="en-GB" sz="1000" b="0" i="1"/>
                        <a:t>England</a:t>
                      </a:r>
                    </a:p>
                    <a:p>
                      <a:endParaRPr lang="en-GB" sz="1000" b="0" i="1"/>
                    </a:p>
                    <a:p>
                      <a:r>
                        <a:rPr lang="en-GB" sz="1000" b="0" i="0"/>
                        <a:t>Last updated April 2025</a:t>
                      </a:r>
                    </a:p>
                    <a:p>
                      <a:endParaRPr lang="en-GB" sz="1000" b="0" i="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highlight>
                          <a:srgbClr val="F28598"/>
                        </a:highligh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Data at the level of Output Area can be aggregated to LSOA or MSOA with the information in the LSOA/MSOA column, or other levels when joined with Ordnance Survey look up data.</a:t>
                      </a:r>
                    </a:p>
                    <a:p>
                      <a:r>
                        <a:rPr lang="en-GB" sz="1000"/>
                        <a:t>Use this </a:t>
                      </a:r>
                      <a:r>
                        <a:rPr lang="en-GB" sz="1000">
                          <a:hlinkClick r:id="rId5"/>
                        </a:rPr>
                        <a:t>report</a:t>
                      </a:r>
                      <a:r>
                        <a:rPr lang="en-GB" sz="1000"/>
                        <a:t> to understand scenarios presented.</a:t>
                      </a:r>
                      <a:endParaRPr lang="en-GB" sz="1000">
                        <a:highlight>
                          <a:srgbClr val="F28598"/>
                        </a:highligh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homes in [name of LA] have access to green space with right of way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7893224"/>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1950" algn="l"/>
                        </a:tabLst>
                        <a:defRPr/>
                      </a:pPr>
                      <a:r>
                        <a:rPr lang="en-GB" sz="1000" b="0" i="0" kern="1200">
                          <a:solidFill>
                            <a:schemeClr val="dk1"/>
                          </a:solidFill>
                          <a:effectLst/>
                          <a:latin typeface="+mn-lt"/>
                          <a:ea typeface="+mn-ea"/>
                          <a:cs typeface="+mn-cs"/>
                        </a:rPr>
                        <a:t>Access to gardens and public green space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6"/>
                        </a:rPr>
                        <a:t>ONS: Access to gardens and public green space in Great Britain</a:t>
                      </a:r>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MSOA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Great Britain</a:t>
                      </a:r>
                    </a:p>
                    <a:p>
                      <a:r>
                        <a:rPr lang="en-GB" sz="1000"/>
                        <a:t>Last release 2020 (next release TBA)</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flats in [name] have private outdoor space. Compared to Y% nationally</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75563594"/>
                  </a:ext>
                </a:extLst>
              </a:tr>
            </a:tbl>
          </a:graphicData>
        </a:graphic>
      </p:graphicFrame>
    </p:spTree>
    <p:extLst>
      <p:ext uri="{BB962C8B-B14F-4D97-AF65-F5344CB8AC3E}">
        <p14:creationId xmlns:p14="http://schemas.microsoft.com/office/powerpoint/2010/main" val="103488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a:xfrm>
            <a:off x="539999" y="540001"/>
            <a:ext cx="5400000" cy="1034462"/>
          </a:xfrm>
        </p:spPr>
        <p:txBody>
          <a:bodyPr anchor="t">
            <a:normAutofit/>
          </a:bodyPr>
          <a:lstStyle/>
          <a:p>
            <a:r>
              <a:rPr lang="en-GB"/>
              <a:t>About this resource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318950"/>
            <a:ext cx="7031678" cy="4777048"/>
          </a:xfrm>
        </p:spPr>
        <p:txBody>
          <a:bodyPr anchor="t">
            <a:noAutofit/>
          </a:bodyPr>
          <a:lstStyle/>
          <a:p>
            <a:pPr marL="215900" lvl="1" indent="-215900">
              <a:lnSpc>
                <a:spcPct val="100000"/>
              </a:lnSpc>
            </a:pPr>
            <a:r>
              <a:rPr lang="en-GB" sz="1200"/>
              <a:t>This resource (updated in May 2025) provides a list of </a:t>
            </a:r>
            <a:r>
              <a:rPr lang="en-GB" sz="1200" b="1"/>
              <a:t>publicly available data sources </a:t>
            </a:r>
            <a:r>
              <a:rPr lang="en-GB" sz="1200"/>
              <a:t>that provide data for local areas across England which you may find useful in building a picture of the ageing population in your local area.</a:t>
            </a:r>
          </a:p>
          <a:p>
            <a:pPr marL="215900" lvl="1" indent="-215900">
              <a:lnSpc>
                <a:spcPct val="100000"/>
              </a:lnSpc>
            </a:pPr>
            <a:r>
              <a:rPr lang="en-GB" sz="1200"/>
              <a:t>The </a:t>
            </a:r>
            <a:r>
              <a:rPr lang="en-GB" sz="1200" b="1"/>
              <a:t>size of that local area will vary </a:t>
            </a:r>
            <a:r>
              <a:rPr lang="en-GB" sz="1200"/>
              <a:t>– for some data sources, data may only be available at the level of region; for others it will be available at the level of local authority. Sometimes, it might not be available for all local authorities, especially those with two tiers. </a:t>
            </a:r>
          </a:p>
          <a:p>
            <a:pPr marL="215900" lvl="1" indent="-215900">
              <a:lnSpc>
                <a:spcPct val="100000"/>
              </a:lnSpc>
            </a:pPr>
            <a:r>
              <a:rPr lang="en-GB" sz="1200"/>
              <a:t>Our focus is on England though we indicate if the data source also covers other parts of the UK. </a:t>
            </a:r>
            <a:endParaRPr lang="en-US" sz="1200"/>
          </a:p>
          <a:p>
            <a:pPr marL="215900" lvl="1" indent="-215900">
              <a:lnSpc>
                <a:spcPct val="100000"/>
              </a:lnSpc>
            </a:pPr>
            <a:r>
              <a:rPr lang="en-GB" sz="1200"/>
              <a:t>We have tried to be comprehensive but there may be useful data sources that we have missed. </a:t>
            </a:r>
          </a:p>
          <a:p>
            <a:pPr marL="215900" lvl="1" indent="-215900">
              <a:lnSpc>
                <a:spcPct val="100000"/>
              </a:lnSpc>
            </a:pPr>
            <a:r>
              <a:rPr lang="en-GB" sz="1200">
                <a:cs typeface="Arial"/>
              </a:rPr>
              <a:t>This is </a:t>
            </a:r>
            <a:r>
              <a:rPr lang="en-GB" sz="1200" b="1">
                <a:cs typeface="Arial"/>
              </a:rPr>
              <a:t>not intended to be a template </a:t>
            </a:r>
            <a:r>
              <a:rPr lang="en-GB" sz="1200">
                <a:cs typeface="Arial"/>
              </a:rPr>
              <a:t>but producing a local State of Ageing, but rather a list of possible data sources. </a:t>
            </a:r>
          </a:p>
          <a:p>
            <a:pPr marL="215900" lvl="1" indent="-215900">
              <a:lnSpc>
                <a:spcPct val="100000"/>
              </a:lnSpc>
            </a:pPr>
            <a:r>
              <a:rPr lang="en-GB" sz="1200"/>
              <a:t>As far as possible, we have identified data sources that map onto the </a:t>
            </a:r>
            <a:r>
              <a:rPr lang="en-GB" sz="1200" b="1"/>
              <a:t>World Health Organisation Eight Domains of Age-friendly Communities </a:t>
            </a:r>
            <a:r>
              <a:rPr lang="en-GB" sz="1200"/>
              <a:t>(access more information on this framework </a:t>
            </a:r>
            <a:r>
              <a:rPr lang="en-GB" sz="1200">
                <a:hlinkClick r:id="rId3"/>
              </a:rPr>
              <a:t>here</a:t>
            </a:r>
            <a:r>
              <a:rPr lang="en-GB" sz="1200"/>
              <a:t>). </a:t>
            </a:r>
            <a:endParaRPr lang="en-GB" sz="1200">
              <a:cs typeface="Arial"/>
            </a:endParaRPr>
          </a:p>
          <a:p>
            <a:pPr marL="539900" lvl="2" indent="-215900">
              <a:lnSpc>
                <a:spcPct val="100000"/>
              </a:lnSpc>
            </a:pPr>
            <a:r>
              <a:rPr lang="en-GB" sz="1200"/>
              <a:t>Note that for some domains there is little publicly available data that is available at a local level. And for some domains we have included data sources that are just loosely associated with that domain but may be of use. </a:t>
            </a:r>
          </a:p>
          <a:p>
            <a:pPr marL="539900" lvl="2" indent="-215900">
              <a:lnSpc>
                <a:spcPct val="100000"/>
              </a:lnSpc>
            </a:pPr>
            <a:r>
              <a:rPr lang="en-GB" sz="1200">
                <a:cs typeface="Arial"/>
              </a:rPr>
              <a:t>Also note that there may be data that is available at a local level but that is not broken down by age group.</a:t>
            </a:r>
          </a:p>
          <a:p>
            <a:pPr marL="215900" lvl="1" indent="-215900">
              <a:lnSpc>
                <a:spcPct val="100000"/>
              </a:lnSpc>
            </a:pPr>
            <a:r>
              <a:rPr lang="en-GB" sz="1200"/>
              <a:t>Importantly, there </a:t>
            </a:r>
            <a:r>
              <a:rPr lang="en-GB" sz="1200" b="1"/>
              <a:t>may be additional sources of local data available within your local authority</a:t>
            </a:r>
            <a:r>
              <a:rPr lang="en-GB" sz="1200"/>
              <a:t> which only you can identify through conversations with other local stakeholders. These will be an important part of building up a local picture of your ageing population.</a:t>
            </a:r>
            <a:endParaRPr lang="en-GB" sz="1200">
              <a:cs typeface="Arial"/>
            </a:endParaRPr>
          </a:p>
        </p:txBody>
      </p:sp>
      <p:pic>
        <p:nvPicPr>
          <p:cNvPr id="7" name="Picture 10" descr="Diagram&#10;&#10;Description automatically generated">
            <a:extLst>
              <a:ext uri="{FF2B5EF4-FFF2-40B4-BE49-F238E27FC236}">
                <a16:creationId xmlns:a16="http://schemas.microsoft.com/office/drawing/2014/main" id="{441AC6F6-E08C-636B-EBFF-C265A45404FF}"/>
              </a:ext>
            </a:extLst>
          </p:cNvPr>
          <p:cNvPicPr>
            <a:picLocks noChangeAspect="1"/>
          </p:cNvPicPr>
          <p:nvPr/>
        </p:nvPicPr>
        <p:blipFill>
          <a:blip r:embed="rId4"/>
          <a:stretch>
            <a:fillRect/>
          </a:stretch>
        </p:blipFill>
        <p:spPr>
          <a:xfrm>
            <a:off x="6981127" y="1680414"/>
            <a:ext cx="6057054" cy="4306311"/>
          </a:xfrm>
          <a:prstGeom prst="rect">
            <a:avLst/>
          </a:prstGeom>
        </p:spPr>
      </p:pic>
    </p:spTree>
    <p:extLst>
      <p:ext uri="{BB962C8B-B14F-4D97-AF65-F5344CB8AC3E}">
        <p14:creationId xmlns:p14="http://schemas.microsoft.com/office/powerpoint/2010/main" val="388713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outdoor spaces and buildings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A6CBDC2F-E19B-03EA-B86F-A47F2EE42892}"/>
              </a:ext>
            </a:extLst>
          </p:cNvPr>
          <p:cNvGraphicFramePr>
            <a:graphicFrameLocks noGrp="1"/>
          </p:cNvGraphicFramePr>
          <p:nvPr>
            <p:ph idx="1"/>
            <p:extLst>
              <p:ext uri="{D42A27DB-BD31-4B8C-83A1-F6EECF244321}">
                <p14:modId xmlns:p14="http://schemas.microsoft.com/office/powerpoint/2010/main" val="4132932591"/>
              </p:ext>
            </p:extLst>
          </p:nvPr>
        </p:nvGraphicFramePr>
        <p:xfrm>
          <a:off x="611744" y="1057232"/>
          <a:ext cx="10968510" cy="5091346"/>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i="0" kern="1200">
                          <a:solidFill>
                            <a:schemeClr val="dk1"/>
                          </a:solidFill>
                          <a:effectLst/>
                          <a:latin typeface="+mn-lt"/>
                          <a:ea typeface="+mn-ea"/>
                          <a:cs typeface="+mn-cs"/>
                        </a:rPr>
                        <a:t>Percentage of the population who live in LSOAs which score in the poorest performing 20% on the Access to Healthy Assets &amp; Hazards (AHAH) index</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2"/>
                        </a:rPr>
                        <a:t>Access to Healthy Assets &amp; Hazards (AHAH)</a:t>
                      </a:r>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LSOA</a:t>
                      </a:r>
                      <a:endParaRPr lang="en-GB" sz="1000" i="1"/>
                    </a:p>
                    <a:p>
                      <a:pPr lvl="0">
                        <a:buNone/>
                      </a:pPr>
                      <a:r>
                        <a:rPr lang="en-GB" sz="1000" b="0" i="1" u="none" strike="noStrike" noProof="0">
                          <a:latin typeface="+mn-lt"/>
                        </a:rPr>
                        <a:t>Great Britain</a:t>
                      </a:r>
                      <a:endParaRPr lang="en-GB" sz="1000" b="0" i="0" u="none" strike="noStrike" noProof="0">
                        <a:latin typeface="+mn-lt"/>
                      </a:endParaRPr>
                    </a:p>
                    <a:p>
                      <a:pPr lvl="0">
                        <a:buNone/>
                      </a:pPr>
                      <a:r>
                        <a:rPr lang="en-GB" sz="1000" i="0"/>
                        <a:t>2022 (updated February 2023)</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You will need to create a username and password to access the Consumer Data Research Centre (CDRC) which hosts the AHAH dataset. </a:t>
                      </a:r>
                    </a:p>
                    <a:p>
                      <a:endParaRPr lang="en-GB" sz="1000"/>
                    </a:p>
                    <a:p>
                      <a:r>
                        <a:rPr lang="en-GB" sz="1000"/>
                        <a:t>This is </a:t>
                      </a:r>
                      <a:r>
                        <a:rPr lang="en-GB" sz="1000" b="0" i="0" kern="1200">
                          <a:solidFill>
                            <a:schemeClr val="dk1"/>
                          </a:solidFill>
                          <a:effectLst/>
                          <a:latin typeface="+mn-lt"/>
                          <a:ea typeface="+mn-ea"/>
                          <a:cs typeface="+mn-cs"/>
                        </a:rPr>
                        <a:t> a multi-dimensional index developed by the CDRC measuring how ‘healthy’ neighbourhoods are by combining indicators under four different domains of accessibility: retail environment (access to fast food outlets, pubs, tobacconists, gambling outlets); health services (access to GPs, hospitals, pharmacies, dentists, leisure services); physical environment (blue space and green space) and air quality. </a:t>
                      </a:r>
                    </a:p>
                    <a:p>
                      <a:endParaRPr lang="en-GB" sz="1000" b="0" i="0" kern="1200">
                        <a:solidFill>
                          <a:schemeClr val="dk1"/>
                        </a:solidFill>
                        <a:effectLst/>
                        <a:latin typeface="+mn-lt"/>
                        <a:ea typeface="+mn-ea"/>
                        <a:cs typeface="+mn-cs"/>
                      </a:endParaRPr>
                    </a:p>
                    <a:p>
                      <a:r>
                        <a:rPr lang="en-GB" sz="1000" b="0" i="0" kern="1200">
                          <a:solidFill>
                            <a:schemeClr val="dk1"/>
                          </a:solidFill>
                          <a:effectLst/>
                          <a:latin typeface="+mn-lt"/>
                          <a:ea typeface="+mn-ea"/>
                          <a:cs typeface="+mn-cs"/>
                          <a:hlinkClick r:id="rId3"/>
                        </a:rPr>
                        <a:t>This resource</a:t>
                      </a:r>
                      <a:r>
                        <a:rPr lang="en-GB" sz="1000" b="0" i="0" kern="1200">
                          <a:solidFill>
                            <a:schemeClr val="dk1"/>
                          </a:solidFill>
                          <a:effectLst/>
                          <a:latin typeface="+mn-lt"/>
                          <a:ea typeface="+mn-ea"/>
                          <a:cs typeface="+mn-cs"/>
                        </a:rPr>
                        <a:t> helps explain how to interpret the data.</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7893224"/>
                  </a:ext>
                </a:extLst>
              </a:tr>
              <a:tr h="617551">
                <a:tc>
                  <a:txBody>
                    <a:bodyPr/>
                    <a:lstStyle/>
                    <a:p>
                      <a:r>
                        <a:rPr lang="en-GB" sz="1000"/>
                        <a:t>Satisfaction with, for example,  condition of pavements and provision of street lighting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National Highways &amp; Transport (NHT) Network</a:t>
                      </a:r>
                      <a:endParaRPr lang="en-GB" sz="1000" b="0" i="0" kern="1200">
                        <a:solidFill>
                          <a:schemeClr val="dk1"/>
                        </a:solidFill>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0"/>
                        <a:t>Local authority </a:t>
                      </a:r>
                    </a:p>
                    <a:p>
                      <a:r>
                        <a:rPr lang="en-GB" sz="1000" i="1"/>
                        <a:t>England</a:t>
                      </a:r>
                      <a:endParaRPr lang="en-GB" sz="1000" i="0"/>
                    </a:p>
                    <a:p>
                      <a:r>
                        <a:rPr lang="en-GB" sz="1000" i="0"/>
                        <a:t>(Note that not all LAs participate)</a:t>
                      </a:r>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Click on NHT Survey Authority Reports, enter the name of a local authority, hit “Run” or “Download pdf” to produce a report.</a:t>
                      </a:r>
                    </a:p>
                    <a:p>
                      <a:endParaRPr lang="en-GB" sz="1000"/>
                    </a:p>
                    <a:p>
                      <a:r>
                        <a:rPr lang="en-GB" sz="1000"/>
                        <a:t>This survey has been conducted annually across approximately 100 councils for 15 years with a total sample size of approximately 100,000.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[name of local authority] say that they are very satisfied with the condition of pavements in their local area, [Y] percentage points more than in 2023.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249928174"/>
                  </a:ext>
                </a:extLst>
              </a:tr>
            </a:tbl>
          </a:graphicData>
        </a:graphic>
      </p:graphicFrame>
    </p:spTree>
    <p:extLst>
      <p:ext uri="{BB962C8B-B14F-4D97-AF65-F5344CB8AC3E}">
        <p14:creationId xmlns:p14="http://schemas.microsoft.com/office/powerpoint/2010/main" val="110295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transport</a:t>
            </a:r>
          </a:p>
        </p:txBody>
      </p:sp>
      <p:graphicFrame>
        <p:nvGraphicFramePr>
          <p:cNvPr id="9" name="Table 5">
            <a:extLst>
              <a:ext uri="{FF2B5EF4-FFF2-40B4-BE49-F238E27FC236}">
                <a16:creationId xmlns:a16="http://schemas.microsoft.com/office/drawing/2014/main" id="{F03ED7AE-069E-BAB9-1BFA-E110D830BA3E}"/>
              </a:ext>
            </a:extLst>
          </p:cNvPr>
          <p:cNvGraphicFramePr>
            <a:graphicFrameLocks noGrp="1"/>
          </p:cNvGraphicFramePr>
          <p:nvPr>
            <p:ph idx="1"/>
            <p:extLst>
              <p:ext uri="{D42A27DB-BD31-4B8C-83A1-F6EECF244321}">
                <p14:modId xmlns:p14="http://schemas.microsoft.com/office/powerpoint/2010/main" val="3948201317"/>
              </p:ext>
            </p:extLst>
          </p:nvPr>
        </p:nvGraphicFramePr>
        <p:xfrm>
          <a:off x="611744" y="1057232"/>
          <a:ext cx="10968510" cy="530352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Journey times (walking and cycling) to key services</a:t>
                      </a:r>
                    </a:p>
                  </a:txBody>
                  <a:tcPr>
                    <a:lnL w="12700" cmpd="sng">
                      <a:noFill/>
                    </a:lnL>
                    <a:lnR w="12700" cmpd="sng">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Department for Transport; </a:t>
                      </a:r>
                      <a:r>
                        <a:rPr lang="en-GB" sz="1000">
                          <a:hlinkClick r:id="rId2"/>
                        </a:rPr>
                        <a:t>Journey time statistics: data tables</a:t>
                      </a:r>
                      <a:endParaRPr lang="en-GB" sz="1000"/>
                    </a:p>
                    <a:p>
                      <a:endParaRPr lang="en-GB" sz="1000"/>
                    </a:p>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Last updated 2021, latest data for 2019; intermittent from 2014</a:t>
                      </a:r>
                    </a:p>
                    <a:p>
                      <a:endParaRPr lang="en-GB" sz="1000"/>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1"/>
                    </a:p>
                    <a:p>
                      <a:endParaRPr lang="en-GB" sz="1000"/>
                    </a:p>
                    <a:p>
                      <a:endParaRPr lang="en-GB" sz="1000"/>
                    </a:p>
                    <a:p>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None</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Note: JTS01 tables provide an average minimum travel time to reach 8 key services; JTS04 tables provide travel time to specific key services by LA; JTS05 tables provide travel time to specific key services by LSOA.</a:t>
                      </a:r>
                    </a:p>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local people live within a 30 minute walk of a food shop. However, a significant minority – [Y]% - would need to walk up to an hour to the nearest shop. </a:t>
                      </a:r>
                      <a:r>
                        <a:rPr lang="en-GB" sz="1000" i="0"/>
                        <a:t>The areas which lack shops within half an hour’s walk tend to be in the [north] and [west] of the area.</a:t>
                      </a:r>
                      <a:endParaRPr lang="en-GB" sz="1000"/>
                    </a:p>
                    <a:p>
                      <a:endParaRPr lang="en-GB" sz="1000" i="1"/>
                    </a:p>
                    <a:p>
                      <a:r>
                        <a:rPr lang="en-GB" sz="1000" i="1"/>
                        <a:t>Note that you can compare this LSOA map with where older residents live, and where people from minority ethnic backgrounds live to see inequalities in access to key services.</a:t>
                      </a:r>
                    </a:p>
                    <a:p>
                      <a:endParaRPr lang="en-GB" sz="1000" i="1"/>
                    </a:p>
                    <a:p>
                      <a:r>
                        <a:rPr lang="en-GB" sz="1000" i="0"/>
                        <a:t>[X] people in London can get to their GP within 15 minutes by public transport or walking compared with [Y] people in the North East.</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Number of key services by journey time  with access to certain key services with 15, 30, 45 or 60 minutes</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i="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7893224"/>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How and why people travel; trips made and distance travelled. Includes active travel. </a:t>
                      </a: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3"/>
                        </a:rPr>
                        <a:t>National Travel Survey</a:t>
                      </a:r>
                      <a:endParaRPr lang="en-GB" sz="1000"/>
                    </a:p>
                    <a:p>
                      <a:endParaRPr lang="en-GB" sz="1000"/>
                    </a:p>
                    <a:p>
                      <a:r>
                        <a:rPr lang="en-GB" sz="1000"/>
                        <a:t>See latest report with mid-year estimates </a:t>
                      </a:r>
                      <a:r>
                        <a:rPr lang="en-GB" sz="1000">
                          <a:hlinkClick r:id="rId4"/>
                        </a:rPr>
                        <a:t>here</a:t>
                      </a:r>
                      <a:endParaRPr lang="en-GB" sz="1000"/>
                    </a:p>
                    <a:p>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Region, Rural-urban classification</a:t>
                      </a:r>
                      <a:r>
                        <a:rPr lang="en-GB" sz="1000" b="0"/>
                        <a:t> </a:t>
                      </a:r>
                      <a:r>
                        <a:rPr lang="en-GB" sz="1000" b="0" i="1"/>
                        <a:t>England</a:t>
                      </a:r>
                      <a:r>
                        <a:rPr lang="en-GB" sz="1000" b="1"/>
                        <a:t>.</a:t>
                      </a:r>
                      <a:r>
                        <a:rPr lang="en-GB" sz="1000"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Last updated with mid-year results in April 2025. Latest data for year ending June 2023</a:t>
                      </a:r>
                      <a:endParaRPr lang="en-GB" sz="1000" b="1" i="0"/>
                    </a:p>
                    <a:p>
                      <a:endParaRPr lang="en-GB" sz="1000" b="1"/>
                    </a:p>
                    <a:p>
                      <a:endParaRPr lang="en-GB" sz="1000" b="0"/>
                    </a:p>
                    <a:p>
                      <a:endParaRPr lang="en-GB" sz="1000" i="0"/>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Sex and age</a:t>
                      </a: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kern="1200">
                          <a:solidFill>
                            <a:schemeClr val="dk1"/>
                          </a:solidFill>
                          <a:effectLst/>
                          <a:latin typeface="+mn-lt"/>
                          <a:ea typeface="+mn-ea"/>
                          <a:cs typeface="+mn-cs"/>
                        </a:rPr>
                        <a:t>Tables NTSMY9903 and provide data by region and urban-rural classification; NTSMY9904. Tables NTSMY0601 and NTSMY0611 provide data by sex and age group. </a:t>
                      </a: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In the year ending June 2023, people living in London made the highest proportion of trips using active transport modes such as walking and cycling at [X]%.</a:t>
                      </a: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bl>
          </a:graphicData>
        </a:graphic>
      </p:graphicFrame>
    </p:spTree>
    <p:extLst>
      <p:ext uri="{BB962C8B-B14F-4D97-AF65-F5344CB8AC3E}">
        <p14:creationId xmlns:p14="http://schemas.microsoft.com/office/powerpoint/2010/main" val="173087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transport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F03ED7AE-069E-BAB9-1BFA-E110D830BA3E}"/>
              </a:ext>
            </a:extLst>
          </p:cNvPr>
          <p:cNvGraphicFramePr>
            <a:graphicFrameLocks noGrp="1"/>
          </p:cNvGraphicFramePr>
          <p:nvPr>
            <p:ph idx="1"/>
            <p:extLst>
              <p:ext uri="{D42A27DB-BD31-4B8C-83A1-F6EECF244321}">
                <p14:modId xmlns:p14="http://schemas.microsoft.com/office/powerpoint/2010/main" val="31025182"/>
              </p:ext>
            </p:extLst>
          </p:nvPr>
        </p:nvGraphicFramePr>
        <p:xfrm>
          <a:off x="611744" y="1057232"/>
          <a:ext cx="10968510" cy="3811808"/>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pPr>
                        <a:tabLst>
                          <a:tab pos="361950" algn="l"/>
                        </a:tabLst>
                      </a:pPr>
                      <a:r>
                        <a:rPr lang="en-GB" sz="1000"/>
                        <a:t>Older people who are casualties in road accidents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2"/>
                        </a:rPr>
                        <a:t>Department for Transport</a:t>
                      </a:r>
                      <a:endParaRPr lang="en-GB" sz="1000"/>
                    </a:p>
                  </a:txBody>
                  <a:tcP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i="1"/>
                        <a:t>Great Britain</a:t>
                      </a:r>
                    </a:p>
                    <a:p>
                      <a:r>
                        <a:rPr lang="en-GB" sz="1000" i="0"/>
                        <a:t>Last available data year: 2023; last updated September 2024; next update September 2025 (annual)</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(single years)</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Note: The road accident tool is currently being updated. </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While accounting for [X]% of our local population, people over 50 accounted for [Y]% of road casualties that occurred in the area.</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701662">
                <a:tc>
                  <a:txBody>
                    <a:bodyPr/>
                    <a:lstStyle/>
                    <a:p>
                      <a:r>
                        <a:rPr lang="en-GB" sz="1000"/>
                        <a:t>Road traffic collisions and casualties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3"/>
                        </a:rPr>
                        <a:t>House of Commons Library</a:t>
                      </a:r>
                      <a:endParaRPr lang="en-GB" sz="100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Westminster constituency</a:t>
                      </a:r>
                    </a:p>
                    <a:p>
                      <a:r>
                        <a:rPr lang="en-GB" sz="1000" b="0" i="1"/>
                        <a:t>UK</a:t>
                      </a:r>
                      <a:r>
                        <a:rPr lang="en-GB" sz="1000" b="1" i="1"/>
                        <a:t> </a:t>
                      </a:r>
                    </a:p>
                    <a:p>
                      <a:r>
                        <a:rPr lang="en-GB" sz="1000" i="0"/>
                        <a:t>Data available for years from 2018 to 2023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(9-year age bands to 75+)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highlight>
                          <a:srgbClr val="F28598"/>
                        </a:highligh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There were [X] total casualties, none fatal, involving people aged 75 and over in [place] in 2022.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641700727"/>
                  </a:ext>
                </a:extLst>
              </a:tr>
              <a:tr h="617551">
                <a:tc>
                  <a:txBody>
                    <a:bodyPr/>
                    <a:lstStyle/>
                    <a:p>
                      <a:r>
                        <a:rPr lang="en-GB" sz="1000"/>
                        <a:t>Satisfaction with  local bus services, community transport, traffic pollution, congestion, cycle lanes (and other questions related to transport)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National Highways &amp; Transport (NHT) Network</a:t>
                      </a:r>
                      <a:endParaRPr lang="en-GB" sz="1000" b="0" i="0" kern="1200">
                        <a:solidFill>
                          <a:schemeClr val="dk1"/>
                        </a:solidFill>
                        <a:effectLst/>
                        <a:latin typeface="+mn-lt"/>
                        <a:ea typeface="+mn-ea"/>
                        <a:cs typeface="+mn-cs"/>
                      </a:endParaRPr>
                    </a:p>
                    <a:p>
                      <a:endParaRPr lang="en-GB" sz="100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0"/>
                        <a:t>Local authority </a:t>
                      </a:r>
                    </a:p>
                    <a:p>
                      <a:r>
                        <a:rPr lang="en-GB" sz="1000" i="1"/>
                        <a:t>England</a:t>
                      </a:r>
                      <a:endParaRPr lang="en-GB" sz="1000" i="0"/>
                    </a:p>
                    <a:p>
                      <a:r>
                        <a:rPr lang="en-GB" sz="1000" i="0"/>
                        <a:t>(Note that not all LAs participate)</a:t>
                      </a:r>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Click on NHT Survey Authority Reports, enter the name of a local authority, hit “Run” or “Download pdf” to produce a report.</a:t>
                      </a:r>
                    </a:p>
                    <a:p>
                      <a:endParaRPr lang="en-GB" sz="1000"/>
                    </a:p>
                    <a:p>
                      <a:r>
                        <a:rPr lang="en-GB" sz="1000"/>
                        <a:t>This survey has been conducted annually across approximately 100 councils for 15 years with a total sample size of approximately 100,000.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[name of local authority] say that local bus services have got a lot better in the last year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779431673"/>
                  </a:ext>
                </a:extLst>
              </a:tr>
            </a:tbl>
          </a:graphicData>
        </a:graphic>
      </p:graphicFrame>
    </p:spTree>
    <p:extLst>
      <p:ext uri="{BB962C8B-B14F-4D97-AF65-F5344CB8AC3E}">
        <p14:creationId xmlns:p14="http://schemas.microsoft.com/office/powerpoint/2010/main" val="129643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social participation</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4D248E09-1E88-2C42-954C-F7D104D08D73}"/>
              </a:ext>
            </a:extLst>
          </p:cNvPr>
          <p:cNvGraphicFramePr>
            <a:graphicFrameLocks noGrp="1"/>
          </p:cNvGraphicFramePr>
          <p:nvPr>
            <p:ph idx="1"/>
            <p:extLst>
              <p:ext uri="{D42A27DB-BD31-4B8C-83A1-F6EECF244321}">
                <p14:modId xmlns:p14="http://schemas.microsoft.com/office/powerpoint/2010/main" val="1768773641"/>
              </p:ext>
            </p:extLst>
          </p:nvPr>
        </p:nvGraphicFramePr>
        <p:xfrm>
          <a:off x="611007" y="1062182"/>
          <a:ext cx="10787269" cy="3992880"/>
        </p:xfrm>
        <a:graphic>
          <a:graphicData uri="http://schemas.openxmlformats.org/drawingml/2006/table">
            <a:tbl>
              <a:tblPr firstRow="1" bandRow="1">
                <a:tableStyleId>{5C22544A-7EE6-4342-B048-85BDC9FD1C3A}</a:tableStyleId>
              </a:tblPr>
              <a:tblGrid>
                <a:gridCol w="973286">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5908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a:t>Percentage of adults who feel lonely often / always or some of the time</a:t>
                      </a:r>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000"/>
                    </a:p>
                    <a:p>
                      <a:endParaRPr lang="en-GB" sz="1000"/>
                    </a:p>
                    <a:p>
                      <a:endParaRPr lang="en-GB" sz="1000"/>
                    </a:p>
                    <a:p>
                      <a:endParaRPr lang="en-GB" sz="1000"/>
                    </a:p>
                    <a:p>
                      <a:endParaRPr lang="en-GB" sz="1000"/>
                    </a:p>
                    <a:p>
                      <a:endParaRPr lang="en-GB" sz="1000"/>
                    </a:p>
                    <a:p>
                      <a:r>
                        <a:rPr lang="en-GB" sz="1000"/>
                        <a:t>Sport England; </a:t>
                      </a:r>
                      <a:r>
                        <a:rPr lang="en-GB" sz="1000">
                          <a:hlinkClick r:id="rId2"/>
                        </a:rPr>
                        <a:t>‘Active Lives’</a:t>
                      </a:r>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000" b="1"/>
                    </a:p>
                    <a:p>
                      <a:endParaRPr lang="en-GB" sz="1000" b="1"/>
                    </a:p>
                    <a:p>
                      <a:endParaRPr lang="en-GB" sz="1000" b="1"/>
                    </a:p>
                    <a:p>
                      <a:endParaRPr lang="en-GB" sz="1000" b="1"/>
                    </a:p>
                    <a:p>
                      <a:endParaRPr lang="en-GB" sz="1000" b="1"/>
                    </a:p>
                    <a:p>
                      <a:endParaRPr lang="en-GB" sz="1000" b="1"/>
                    </a:p>
                    <a:p>
                      <a:r>
                        <a:rPr lang="en-GB" sz="1000" b="1"/>
                        <a:t>Local authority</a:t>
                      </a:r>
                    </a:p>
                    <a:p>
                      <a:r>
                        <a:rPr lang="en-GB" sz="1000" i="1"/>
                        <a:t>England</a:t>
                      </a:r>
                      <a:endParaRPr lang="en-GB" sz="1000" b="1"/>
                    </a:p>
                    <a:p>
                      <a:r>
                        <a:rPr lang="en-GB" sz="1000" i="0"/>
                        <a:t>2023-24 (annual but 2020-21 was first year)</a:t>
                      </a:r>
                    </a:p>
                    <a:p>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Gender (also transgender), sexual orientation, age (5-year age bands up to 95+ is finest age breakdown), ethnicity (7 categories), deprivation decile, disability or long-term health condition (and more).</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rtl="0" eaLnBrk="1" fontAlgn="auto" latinLnBrk="0" hangingPunct="1">
                        <a:lnSpc>
                          <a:spcPct val="100000"/>
                        </a:lnSpc>
                        <a:spcBef>
                          <a:spcPts val="0"/>
                        </a:spcBef>
                        <a:spcAft>
                          <a:spcPts val="0"/>
                        </a:spcAft>
                        <a:buClrTx/>
                        <a:buSzTx/>
                        <a:buFontTx/>
                        <a:buNone/>
                      </a:pPr>
                      <a:r>
                        <a:rPr lang="en-GB" sz="100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rtl="0" eaLnBrk="1" fontAlgn="auto" latinLnBrk="0" hangingPunct="1">
                        <a:lnSpc>
                          <a:spcPct val="100000"/>
                        </a:lnSpc>
                        <a:spcBef>
                          <a:spcPts val="0"/>
                        </a:spcBef>
                        <a:spcAft>
                          <a:spcPts val="0"/>
                        </a:spcAft>
                        <a:buClrTx/>
                        <a:buSzTx/>
                        <a:buFontTx/>
                        <a:buNone/>
                      </a:pPr>
                      <a:r>
                        <a:rPr lang="en-GB" sz="1000"/>
                        <a:t>On the starting page “Edit query” select Locations so that you can then select local authorities and select People so that you can then select age and other demographic characteristics.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Larger sample size in ‘Active Partnerships’ more robust than local authority level. Adding more demographic variables will require larger geographies. </a:t>
                      </a:r>
                    </a:p>
                    <a:p>
                      <a:pPr marL="0" marR="0" lvl="0" indent="0" algn="l" rtl="0" eaLnBrk="1" fontAlgn="auto" latinLnBrk="0" hangingPunct="1">
                        <a:lnSpc>
                          <a:spcPct val="100000"/>
                        </a:lnSpc>
                        <a:spcBef>
                          <a:spcPts val="0"/>
                        </a:spcBef>
                        <a:spcAft>
                          <a:spcPts val="0"/>
                        </a:spcAft>
                        <a:buClrTx/>
                        <a:buSzTx/>
                        <a:buFontTx/>
                        <a:buNone/>
                      </a:pPr>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[X]% of adults aged 65-74 reported feeling lonely often, always, or some of the time. This is [Y]% higher than adults aged 35-44. </a:t>
                      </a:r>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617551">
                <a:tc>
                  <a:txBody>
                    <a:bodyPr/>
                    <a:lstStyle/>
                    <a:p>
                      <a:r>
                        <a:rPr lang="en-GB" sz="1000"/>
                        <a:t>Loneliness by frequency of volunteering </a:t>
                      </a:r>
                    </a:p>
                    <a:p>
                      <a:r>
                        <a:rPr lang="en-GB" sz="1000"/>
                        <a:t>(also associations with level of activity and with level of activity and volunteering)</a:t>
                      </a:r>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Club membership</a:t>
                      </a:r>
                      <a:endParaRPr lang="en-US" sz="1000"/>
                    </a:p>
                    <a:p>
                      <a:endParaRPr lang="en-GB" sz="1000"/>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p>
                      <a:r>
                        <a:rPr lang="en-GB" sz="1000"/>
                        <a:t>[X]% of people aged 55 and older in [name of LA] who had volunteering at least once in the last year reported feeling lonely at least some of the time. </a:t>
                      </a:r>
                    </a:p>
                    <a:p>
                      <a:endParaRPr lang="en-GB" sz="1000"/>
                    </a:p>
                    <a:p>
                      <a:endParaRPr lang="en-GB" sz="1000"/>
                    </a:p>
                    <a:p>
                      <a:r>
                        <a:rPr lang="en-GB" sz="1000"/>
                        <a:t>X]% of people 55-74 in our Active Partnership  are part of a club. This is [Y%] higher than club membership among younger adults. </a:t>
                      </a: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751410786"/>
                  </a:ext>
                </a:extLst>
              </a:tr>
            </a:tbl>
          </a:graphicData>
        </a:graphic>
      </p:graphicFrame>
      <p:sp>
        <p:nvSpPr>
          <p:cNvPr id="3" name="TextBox 2">
            <a:extLst>
              <a:ext uri="{FF2B5EF4-FFF2-40B4-BE49-F238E27FC236}">
                <a16:creationId xmlns:a16="http://schemas.microsoft.com/office/drawing/2014/main" id="{5FAA7EF3-9025-67B9-C72A-A9EBF0B1C41D}"/>
              </a:ext>
            </a:extLst>
          </p:cNvPr>
          <p:cNvSpPr txBox="1"/>
          <p:nvPr/>
        </p:nvSpPr>
        <p:spPr>
          <a:xfrm>
            <a:off x="611007" y="5207911"/>
            <a:ext cx="4230645" cy="338554"/>
          </a:xfrm>
          <a:prstGeom prst="rect">
            <a:avLst/>
          </a:prstGeom>
          <a:noFill/>
        </p:spPr>
        <p:txBody>
          <a:bodyPr wrap="none" rtlCol="0">
            <a:spAutoFit/>
          </a:bodyPr>
          <a:lstStyle/>
          <a:p>
            <a:r>
              <a:rPr lang="en-GB" sz="1600" i="1"/>
              <a:t>Also see Slide 18 on Community Life Survey</a:t>
            </a:r>
          </a:p>
        </p:txBody>
      </p:sp>
    </p:spTree>
    <p:extLst>
      <p:ext uri="{BB962C8B-B14F-4D97-AF65-F5344CB8AC3E}">
        <p14:creationId xmlns:p14="http://schemas.microsoft.com/office/powerpoint/2010/main" val="124920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respect and social inclusion</a:t>
            </a:r>
          </a:p>
        </p:txBody>
      </p:sp>
      <p:graphicFrame>
        <p:nvGraphicFramePr>
          <p:cNvPr id="7" name="Table 5">
            <a:extLst>
              <a:ext uri="{FF2B5EF4-FFF2-40B4-BE49-F238E27FC236}">
                <a16:creationId xmlns:a16="http://schemas.microsoft.com/office/drawing/2014/main" id="{2DF9BEDB-62FB-A04D-D251-AFAA41FACCAC}"/>
              </a:ext>
            </a:extLst>
          </p:cNvPr>
          <p:cNvGraphicFramePr>
            <a:graphicFrameLocks/>
          </p:cNvGraphicFramePr>
          <p:nvPr>
            <p:extLst>
              <p:ext uri="{D42A27DB-BD31-4B8C-83A1-F6EECF244321}">
                <p14:modId xmlns:p14="http://schemas.microsoft.com/office/powerpoint/2010/main" val="2603880412"/>
              </p:ext>
            </p:extLst>
          </p:nvPr>
        </p:nvGraphicFramePr>
        <p:xfrm>
          <a:off x="611007" y="1062182"/>
          <a:ext cx="10787269" cy="2316480"/>
        </p:xfrm>
        <a:graphic>
          <a:graphicData uri="http://schemas.openxmlformats.org/drawingml/2006/table">
            <a:tbl>
              <a:tblPr firstRow="1" bandRow="1">
                <a:tableStyleId>{5C22544A-7EE6-4342-B048-85BDC9FD1C3A}</a:tableStyleId>
              </a:tblPr>
              <a:tblGrid>
                <a:gridCol w="973286">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5908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i="0" kern="1200">
                          <a:solidFill>
                            <a:schemeClr val="dk1"/>
                          </a:solidFill>
                          <a:effectLst/>
                          <a:latin typeface="+mn-lt"/>
                          <a:ea typeface="+mn-ea"/>
                          <a:cs typeface="+mn-cs"/>
                        </a:rPr>
                        <a:t>Estimates of life satisfaction, feeling that the things done in life are worthwhile, happiness and anxiety</a:t>
                      </a:r>
                      <a:endParaRPr lang="en-GB" sz="1000" b="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ONS: </a:t>
                      </a:r>
                      <a:r>
                        <a:rPr lang="en-GB" sz="1000" b="0">
                          <a:hlinkClick r:id="rId2"/>
                        </a:rPr>
                        <a:t>Personal wellbeing estimates by local authority </a:t>
                      </a:r>
                      <a:endParaRPr lang="en-GB" sz="1000" b="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a:t>Local authority </a:t>
                      </a:r>
                    </a:p>
                    <a:p>
                      <a:r>
                        <a:rPr lang="en-GB" sz="1000" b="0" i="1"/>
                        <a:t>UK</a:t>
                      </a:r>
                    </a:p>
                    <a:p>
                      <a:r>
                        <a:rPr lang="en-GB" sz="1000" b="0" i="0"/>
                        <a:t>Release data November 2023, annual. Next release TBC. </a:t>
                      </a:r>
                    </a:p>
                    <a:p>
                      <a:r>
                        <a:rPr lang="en-GB" sz="1000" b="0" i="0"/>
                        <a:t>Data available for years from 2013-14 to 2022-23.</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 None</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This is a tool that allows you to filter and download the data of interest. To get to local authority level, select England under Geography. Then “Browse 9 areas”; select a region at a time and browse and select   local authorities.</a:t>
                      </a:r>
                    </a:p>
                    <a:p>
                      <a:endParaRPr lang="en-GB" sz="1000" b="0"/>
                    </a:p>
                    <a:p>
                      <a:r>
                        <a:rPr lang="en-GB" sz="1000" b="0"/>
                        <a:t>This </a:t>
                      </a:r>
                      <a:r>
                        <a:rPr lang="en-GB" sz="1000" b="0">
                          <a:hlinkClick r:id="rId3"/>
                        </a:rPr>
                        <a:t>source</a:t>
                      </a:r>
                      <a:r>
                        <a:rPr lang="en-GB" sz="1000" b="0"/>
                        <a:t> provides wellbeing measures by age group at a national level. </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Among people over 50, those aged 55-59 were least likely to say that they feel the things that they do are worthwhile. </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222881711"/>
                  </a:ext>
                </a:extLst>
              </a:tr>
            </a:tbl>
          </a:graphicData>
        </a:graphic>
      </p:graphicFrame>
    </p:spTree>
    <p:extLst>
      <p:ext uri="{BB962C8B-B14F-4D97-AF65-F5344CB8AC3E}">
        <p14:creationId xmlns:p14="http://schemas.microsoft.com/office/powerpoint/2010/main" val="101853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communication and information</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80BB3A47-C760-FDA7-0E16-CD6875487FC8}"/>
              </a:ext>
            </a:extLst>
          </p:cNvPr>
          <p:cNvGraphicFramePr>
            <a:graphicFrameLocks/>
          </p:cNvGraphicFramePr>
          <p:nvPr>
            <p:extLst>
              <p:ext uri="{D42A27DB-BD31-4B8C-83A1-F6EECF244321}">
                <p14:modId xmlns:p14="http://schemas.microsoft.com/office/powerpoint/2010/main" val="392965280"/>
              </p:ext>
            </p:extLst>
          </p:nvPr>
        </p:nvGraphicFramePr>
        <p:xfrm>
          <a:off x="611007" y="1062182"/>
          <a:ext cx="10787269" cy="5547360"/>
        </p:xfrm>
        <a:graphic>
          <a:graphicData uri="http://schemas.openxmlformats.org/drawingml/2006/table">
            <a:tbl>
              <a:tblPr firstRow="1" bandRow="1">
                <a:tableStyleId>{5C22544A-7EE6-4342-B048-85BDC9FD1C3A}</a:tableStyleId>
              </a:tblPr>
              <a:tblGrid>
                <a:gridCol w="973286">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5908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Frequency of internet use </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2"/>
                        </a:rPr>
                        <a:t>ONS</a:t>
                      </a:r>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a:t>England</a:t>
                      </a: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2020; (annual; but last release was 2020)</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(45-54, 55-64, 65+)</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Only available at national level</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Nationally, [X]% of people 65+ have not used the internet in the past 3 months. Over 65s most commonly used the internet for email. Only Z% were using the internet for online health services. </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617551">
                <a:tc rowSpan="3">
                  <a:txBody>
                    <a:bodyPr/>
                    <a:lstStyle/>
                    <a:p>
                      <a:endParaRPr lang="en-GB" sz="1000"/>
                    </a:p>
                    <a:p>
                      <a:r>
                        <a:rPr lang="en-GB" sz="1000"/>
                        <a:t>Percentage of people who have access to the internet at home</a:t>
                      </a:r>
                    </a:p>
                    <a:p>
                      <a:endParaRPr lang="en-GB" sz="1000"/>
                    </a:p>
                    <a:p>
                      <a:r>
                        <a:rPr lang="en-GB" sz="1000"/>
                        <a:t>Confidence as an internet user</a:t>
                      </a:r>
                    </a:p>
                    <a:p>
                      <a:endParaRPr lang="en-GB" sz="1000"/>
                    </a:p>
                    <a:p>
                      <a:r>
                        <a:rPr lang="en-GB" sz="1000" b="0"/>
                        <a:t>Reasons for not having internet at home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a:hlinkClick r:id="rId3"/>
                      </a:endParaRPr>
                    </a:p>
                    <a:p>
                      <a:endParaRPr lang="en-GB" sz="1000">
                        <a:hlinkClick r:id="rId3"/>
                      </a:endParaRPr>
                    </a:p>
                    <a:p>
                      <a:endParaRPr lang="en-GB" sz="1000">
                        <a:hlinkClick r:id="rId3"/>
                      </a:endParaRPr>
                    </a:p>
                    <a:p>
                      <a:endParaRPr lang="en-GB" sz="1000">
                        <a:hlinkClick r:id="rId3"/>
                      </a:endParaRPr>
                    </a:p>
                    <a:p>
                      <a:endParaRPr lang="en-GB" sz="1000">
                        <a:hlinkClick r:id="rId3"/>
                      </a:endParaRPr>
                    </a:p>
                    <a:p>
                      <a:r>
                        <a:rPr lang="en-GB" sz="1000">
                          <a:hlinkClick r:id="rId3"/>
                        </a:rPr>
                        <a:t>Ofcom</a:t>
                      </a:r>
                      <a:r>
                        <a:rPr lang="en-GB" sz="1000"/>
                        <a:t>: Adults’ media use and attitudes 2023: interactive report</a:t>
                      </a:r>
                    </a:p>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a:p>
                    <a:p>
                      <a:endParaRPr lang="en-GB" sz="1000"/>
                    </a:p>
                    <a:p>
                      <a:endParaRPr lang="en-GB" sz="1000"/>
                    </a:p>
                    <a:p>
                      <a:r>
                        <a:rPr lang="en-GB" sz="1000" b="1"/>
                        <a:t>Country</a:t>
                      </a:r>
                    </a:p>
                    <a:p>
                      <a:r>
                        <a:rPr lang="en-GB" sz="1000" i="1"/>
                        <a:t>England, Scotland, Wales, NI</a:t>
                      </a:r>
                    </a:p>
                    <a:p>
                      <a:r>
                        <a:rPr lang="en-GB" sz="1000" i="0"/>
                        <a:t>2023 (annual)</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Age  (45-54, 55-64, 65+);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Socioeconomic group; gender</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a:p>
                    <a:p>
                      <a:endParaRPr lang="en-GB" sz="1000"/>
                    </a:p>
                    <a:p>
                      <a:endParaRPr lang="en-GB" sz="1000"/>
                    </a:p>
                    <a:p>
                      <a:endParaRPr lang="en-GB" sz="1000"/>
                    </a:p>
                    <a:p>
                      <a:endParaRPr lang="en-GB" sz="1000"/>
                    </a:p>
                    <a:p>
                      <a:r>
                        <a:rPr lang="en-GB" sz="1000"/>
                        <a:t>Not all variables available at the same time and for individual countries.</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65+ in England have access to the internet at home but don’t use it.</a:t>
                      </a:r>
                    </a:p>
                  </a:txBody>
                  <a:tcP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48097964"/>
                  </a:ext>
                </a:extLst>
              </a:tr>
              <a:tr h="617551">
                <a:tc vMerge="1">
                  <a:txBody>
                    <a:bodyPr/>
                    <a:lstStyle/>
                    <a:p>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65+ and in the AB socioeconomic group in the UK say that they are very confident as an internet user, compared with y% of people in the DE socioeconomic group.  </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222881711"/>
                  </a:ext>
                </a:extLst>
              </a:tr>
              <a:tr h="617551">
                <a:tc vMerge="1">
                  <a:txBody>
                    <a:bodyPr/>
                    <a:lstStyle/>
                    <a:p>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buNone/>
                      </a:pP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[X]% of people 65+in the UK say that they don’t have internet access at home because they have no need or aren’t interested</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751410786"/>
                  </a:ext>
                </a:extLst>
              </a:tr>
              <a:tr h="617551">
                <a:tc>
                  <a:txBody>
                    <a:bodyPr/>
                    <a:lstStyle/>
                    <a:p>
                      <a:r>
                        <a:rPr lang="en-GB" sz="1000"/>
                        <a:t>Satisfaction with amount, clarity and accuracy of local public transport  information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National Highways &amp; Transport (NHT) Network</a:t>
                      </a:r>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0"/>
                        <a:t>Local authority </a:t>
                      </a:r>
                    </a:p>
                    <a:p>
                      <a:r>
                        <a:rPr lang="en-GB" sz="1000" i="1"/>
                        <a:t>England</a:t>
                      </a:r>
                      <a:endParaRPr lang="en-GB" sz="1000" i="0"/>
                    </a:p>
                    <a:p>
                      <a:r>
                        <a:rPr lang="en-GB" sz="1000" i="0"/>
                        <a:t>(Note that not all LAs participate)</a:t>
                      </a:r>
                      <a:endParaRPr lang="en-GB" sz="1000" i="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Click on NHT Survey Authority Reports, enter the name of a local authority, hit “Run” or “Download pdf” to produce a report.</a:t>
                      </a:r>
                    </a:p>
                    <a:p>
                      <a:endParaRPr lang="en-GB" sz="1000"/>
                    </a:p>
                    <a:p>
                      <a:r>
                        <a:rPr lang="en-GB" sz="1000"/>
                        <a:t>This survey has been conducted annually across approximately 100 councils for 15 years with a total sample size of approximately 100,000.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[name of local authority] are very satisfied with the amount of local public transport information they received in 2024, Y percentage points more than in 2023.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822981026"/>
                  </a:ext>
                </a:extLst>
              </a:tr>
            </a:tbl>
          </a:graphicData>
        </a:graphic>
      </p:graphicFrame>
    </p:spTree>
    <p:extLst>
      <p:ext uri="{BB962C8B-B14F-4D97-AF65-F5344CB8AC3E}">
        <p14:creationId xmlns:p14="http://schemas.microsoft.com/office/powerpoint/2010/main" val="386170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A7F-8330-4DE3-8A58-27C42D11AE00}"/>
              </a:ext>
            </a:extLst>
          </p:cNvPr>
          <p:cNvSpPr>
            <a:spLocks noGrp="1"/>
          </p:cNvSpPr>
          <p:nvPr>
            <p:ph type="title"/>
          </p:nvPr>
        </p:nvSpPr>
        <p:spPr/>
        <p:txBody>
          <a:bodyPr/>
          <a:lstStyle/>
          <a:p>
            <a:r>
              <a:rPr lang="en-GB"/>
              <a:t>Data sources: community support and health services</a:t>
            </a:r>
          </a:p>
        </p:txBody>
      </p:sp>
      <p:sp>
        <p:nvSpPr>
          <p:cNvPr id="3" name="Content Placeholder 2">
            <a:extLst>
              <a:ext uri="{FF2B5EF4-FFF2-40B4-BE49-F238E27FC236}">
                <a16:creationId xmlns:a16="http://schemas.microsoft.com/office/drawing/2014/main" id="{50D691D3-33A0-4509-98DA-1F5A1EAC816E}"/>
              </a:ext>
            </a:extLst>
          </p:cNvPr>
          <p:cNvSpPr>
            <a:spLocks noGrp="1"/>
          </p:cNvSpPr>
          <p:nvPr>
            <p:ph idx="1"/>
          </p:nvPr>
        </p:nvSpPr>
        <p:spPr>
          <a:xfrm>
            <a:off x="652443" y="1568116"/>
            <a:ext cx="9967932" cy="3721768"/>
          </a:xfrm>
        </p:spPr>
        <p:txBody>
          <a:bodyPr>
            <a:normAutofit/>
          </a:bodyPr>
          <a:lstStyle/>
          <a:p>
            <a:pPr marL="0" indent="0">
              <a:lnSpc>
                <a:spcPct val="150000"/>
              </a:lnSpc>
              <a:buNone/>
            </a:pPr>
            <a:r>
              <a:rPr lang="en-GB" sz="1400"/>
              <a:t>For this domain, it is very likely that you will have better data available locally. You can explore this with public health colleagues, and we have provided some headline indicators in the meantime (see next slide). </a:t>
            </a:r>
          </a:p>
          <a:p>
            <a:pPr>
              <a:lnSpc>
                <a:spcPct val="150000"/>
              </a:lnSpc>
              <a:buFont typeface="Arial" panose="020B0604020202020204" pitchFamily="34" charset="0"/>
              <a:buChar char="•"/>
            </a:pPr>
            <a:endParaRPr lang="en-GB" sz="1400"/>
          </a:p>
        </p:txBody>
      </p:sp>
    </p:spTree>
    <p:extLst>
      <p:ext uri="{BB962C8B-B14F-4D97-AF65-F5344CB8AC3E}">
        <p14:creationId xmlns:p14="http://schemas.microsoft.com/office/powerpoint/2010/main" val="399185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community support and health services</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1689012F-4F9A-1FF6-993F-AA62B32DC92D}"/>
              </a:ext>
            </a:extLst>
          </p:cNvPr>
          <p:cNvGraphicFramePr>
            <a:graphicFrameLocks/>
          </p:cNvGraphicFramePr>
          <p:nvPr>
            <p:extLst>
              <p:ext uri="{D42A27DB-BD31-4B8C-83A1-F6EECF244321}">
                <p14:modId xmlns:p14="http://schemas.microsoft.com/office/powerpoint/2010/main" val="1250420765"/>
              </p:ext>
            </p:extLst>
          </p:nvPr>
        </p:nvGraphicFramePr>
        <p:xfrm>
          <a:off x="539999" y="1063675"/>
          <a:ext cx="10745133" cy="5220598"/>
        </p:xfrm>
        <a:graphic>
          <a:graphicData uri="http://schemas.openxmlformats.org/drawingml/2006/table">
            <a:tbl>
              <a:tblPr firstRow="1" bandRow="1">
                <a:tableStyleId>{5C22544A-7EE6-4342-B048-85BDC9FD1C3A}</a:tableStyleId>
              </a:tblPr>
              <a:tblGrid>
                <a:gridCol w="1984829">
                  <a:extLst>
                    <a:ext uri="{9D8B030D-6E8A-4147-A177-3AD203B41FA5}">
                      <a16:colId xmlns:a16="http://schemas.microsoft.com/office/drawing/2014/main" val="1535115210"/>
                    </a:ext>
                  </a:extLst>
                </a:gridCol>
                <a:gridCol w="1237672">
                  <a:extLst>
                    <a:ext uri="{9D8B030D-6E8A-4147-A177-3AD203B41FA5}">
                      <a16:colId xmlns:a16="http://schemas.microsoft.com/office/drawing/2014/main" val="4192193927"/>
                    </a:ext>
                  </a:extLst>
                </a:gridCol>
                <a:gridCol w="2272146">
                  <a:extLst>
                    <a:ext uri="{9D8B030D-6E8A-4147-A177-3AD203B41FA5}">
                      <a16:colId xmlns:a16="http://schemas.microsoft.com/office/drawing/2014/main" val="1520137497"/>
                    </a:ext>
                  </a:extLst>
                </a:gridCol>
                <a:gridCol w="1496291">
                  <a:extLst>
                    <a:ext uri="{9D8B030D-6E8A-4147-A177-3AD203B41FA5}">
                      <a16:colId xmlns:a16="http://schemas.microsoft.com/office/drawing/2014/main" val="3714516638"/>
                    </a:ext>
                  </a:extLst>
                </a:gridCol>
                <a:gridCol w="1568128">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83904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218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Questions on GP practice(e.g. how helpful, how easy to contact); experience of last appointment; overall experience; management of health conditions; pharmacy services; dental appointments; provision of unpaid care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3"/>
                        </a:rPr>
                        <a:t>GP Patient Survey</a:t>
                      </a:r>
                      <a:endParaRPr lang="en-GB" sz="1000"/>
                    </a:p>
                    <a:p>
                      <a:endParaRPr lang="en-GB" sz="1000">
                        <a:hlinkClick r:id="rId4"/>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ICS, PCN or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Gender; age; ethnicity; working status; sexuality; religion</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Note that it’s necessary to select the ICS or PCN or practice one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See </a:t>
                      </a:r>
                      <a:r>
                        <a:rPr lang="en-GB" sz="1000">
                          <a:hlinkClick r:id="rId5"/>
                        </a:rPr>
                        <a:t>here</a:t>
                      </a:r>
                      <a:r>
                        <a:rPr lang="en-GB" sz="1000"/>
                        <a:t> for tips on using GP patient survey.</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55 from an Asian or Asian British ethnic background in [name of ICS] report that they found it very or fairly difficult to contact their GP practice using the website.</a:t>
                      </a:r>
                    </a:p>
                    <a:p>
                      <a:endParaRPr lang="en-GB" sz="1000"/>
                    </a:p>
                    <a:p>
                      <a:r>
                        <a:rPr lang="en-GB" sz="1000"/>
                        <a:t>[X%] of people aged 55 to 64 in the most deprived quintile in [name of ICS] look after someone because they have long-term physical or mental health conditions or illnesses, or problems related to old age.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400954239"/>
                  </a:ext>
                </a:extLst>
              </a:tr>
              <a:tr h="698057">
                <a:tc>
                  <a:txBody>
                    <a:bodyPr/>
                    <a:lstStyle/>
                    <a:p>
                      <a:r>
                        <a:rPr lang="en-GB" sz="1000"/>
                        <a:t>Proportion of remaining life as an unpaid carer (at age 15, 50 and 65)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ONS: </a:t>
                      </a:r>
                      <a:r>
                        <a:rPr lang="en-GB" sz="1000" b="0" i="0" kern="1200">
                          <a:solidFill>
                            <a:schemeClr val="dk1"/>
                          </a:solidFill>
                          <a:effectLst/>
                          <a:latin typeface="+mn-lt"/>
                          <a:ea typeface="+mn-ea"/>
                          <a:cs typeface="+mn-cs"/>
                          <a:hlinkClick r:id="rId6"/>
                        </a:rPr>
                        <a:t>Unpaid care expectancies, England</a:t>
                      </a:r>
                      <a:endParaRPr lang="en-GB" sz="1000" b="0" i="0" kern="1200">
                        <a:solidFill>
                          <a:schemeClr val="dk1"/>
                        </a:solidFill>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Upper tier local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2020 to 2022 (likely one-off)</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in 5-year age bands from 5 to 90+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At the age of 65, women living in [local authority] can expect to be an unpaid carer for [X]% of their remaining life.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353372"/>
                  </a:ext>
                </a:extLst>
              </a:tr>
              <a:tr h="1441078">
                <a:tc>
                  <a:txBody>
                    <a:bodyPr/>
                    <a:lstStyle/>
                    <a:p>
                      <a:r>
                        <a:rPr lang="en-GB" sz="1000"/>
                        <a:t>Travel time (walking and cycling) to health services: GP; hospital; pharmacy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Department for Transport; via </a:t>
                      </a:r>
                      <a:r>
                        <a:rPr lang="en-GB" sz="1000">
                          <a:hlinkClick r:id="rId7"/>
                        </a:rPr>
                        <a:t>Journey time statistics: data tables</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Last updated 2021, latest data for 2019; intermittent from 2014</a:t>
                      </a:r>
                    </a:p>
                    <a:p>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This data is not age specific. However, you will be able to analyse the travel times of LSOAs where you know that you have a high proportion of older people.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local people live within a 30 minute walk of a GP surgery. However, a significant minority – [Y]% - would need to walk up to an hour to the nearest surgery. </a:t>
                      </a:r>
                      <a:r>
                        <a:rPr lang="en-GB" sz="1000" i="0"/>
                        <a:t>The areas which lack shops within half an hour’s walk tend to be in the [north] and [west] of the area.</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313349925"/>
                  </a:ext>
                </a:extLst>
              </a:tr>
            </a:tbl>
          </a:graphicData>
        </a:graphic>
      </p:graphicFrame>
    </p:spTree>
    <p:extLst>
      <p:ext uri="{BB962C8B-B14F-4D97-AF65-F5344CB8AC3E}">
        <p14:creationId xmlns:p14="http://schemas.microsoft.com/office/powerpoint/2010/main" val="550925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healthy ageing</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1689012F-4F9A-1FF6-993F-AA62B32DC92D}"/>
              </a:ext>
            </a:extLst>
          </p:cNvPr>
          <p:cNvGraphicFramePr>
            <a:graphicFrameLocks/>
          </p:cNvGraphicFramePr>
          <p:nvPr>
            <p:extLst>
              <p:ext uri="{D42A27DB-BD31-4B8C-83A1-F6EECF244321}">
                <p14:modId xmlns:p14="http://schemas.microsoft.com/office/powerpoint/2010/main" val="1325377201"/>
              </p:ext>
            </p:extLst>
          </p:nvPr>
        </p:nvGraphicFramePr>
        <p:xfrm>
          <a:off x="619826" y="1097808"/>
          <a:ext cx="10745133" cy="4752634"/>
        </p:xfrm>
        <a:graphic>
          <a:graphicData uri="http://schemas.openxmlformats.org/drawingml/2006/table">
            <a:tbl>
              <a:tblPr firstRow="1" bandRow="1">
                <a:tableStyleId>{5C22544A-7EE6-4342-B048-85BDC9FD1C3A}</a:tableStyleId>
              </a:tblPr>
              <a:tblGrid>
                <a:gridCol w="1984829">
                  <a:extLst>
                    <a:ext uri="{9D8B030D-6E8A-4147-A177-3AD203B41FA5}">
                      <a16:colId xmlns:a16="http://schemas.microsoft.com/office/drawing/2014/main" val="1535115210"/>
                    </a:ext>
                  </a:extLst>
                </a:gridCol>
                <a:gridCol w="1237672">
                  <a:extLst>
                    <a:ext uri="{9D8B030D-6E8A-4147-A177-3AD203B41FA5}">
                      <a16:colId xmlns:a16="http://schemas.microsoft.com/office/drawing/2014/main" val="4192193927"/>
                    </a:ext>
                  </a:extLst>
                </a:gridCol>
                <a:gridCol w="2272146">
                  <a:extLst>
                    <a:ext uri="{9D8B030D-6E8A-4147-A177-3AD203B41FA5}">
                      <a16:colId xmlns:a16="http://schemas.microsoft.com/office/drawing/2014/main" val="1520137497"/>
                    </a:ext>
                  </a:extLst>
                </a:gridCol>
                <a:gridCol w="1496291">
                  <a:extLst>
                    <a:ext uri="{9D8B030D-6E8A-4147-A177-3AD203B41FA5}">
                      <a16:colId xmlns:a16="http://schemas.microsoft.com/office/drawing/2014/main" val="3714516638"/>
                    </a:ext>
                  </a:extLst>
                </a:gridCol>
                <a:gridCol w="1568128">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1206059">
                <a:tc>
                  <a:txBody>
                    <a:bodyPr/>
                    <a:lstStyle/>
                    <a:p>
                      <a:r>
                        <a:rPr lang="en-GB" sz="1000"/>
                        <a:t>Life expectancy (at birth and 65)</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2"/>
                        </a:rPr>
                        <a:t>ONS: Life expectancy for local areas of Great Britain</a:t>
                      </a:r>
                      <a:endParaRPr lang="en-GB" sz="1000" b="0" i="0" kern="1200">
                        <a:solidFill>
                          <a:schemeClr val="dk1"/>
                        </a:solidFill>
                        <a:effectLst/>
                        <a:latin typeface="+mn-lt"/>
                        <a:ea typeface="+mn-ea"/>
                        <a:cs typeface="+mn-cs"/>
                      </a:endParaRPr>
                    </a:p>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Local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 Wales and NI</a:t>
                      </a: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Data currently from </a:t>
                      </a:r>
                      <a:r>
                        <a:rPr lang="en-GB" sz="1000" b="0" i="0"/>
                        <a:t>2001-2003 to </a:t>
                      </a:r>
                      <a:r>
                        <a:rPr lang="en-GB" sz="1000" i="0"/>
                        <a:t>2021-2023 (released Jan 2024; annual)</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In 2020-22, life expectancy at birth was [X] years for women and [Y] years for men in our local area. Life expectancy at birth declined for both groups from 2016-17, [Z] years for women and [XX] years for men.  </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1077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Healthy life expectancy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Disability-free life expectancy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kern="1200">
                          <a:solidFill>
                            <a:schemeClr val="dk1"/>
                          </a:solidFill>
                          <a:effectLst/>
                          <a:latin typeface="+mn-lt"/>
                          <a:ea typeface="+mn-ea"/>
                          <a:cs typeface="+mn-cs"/>
                          <a:hlinkClick r:id="rId3"/>
                        </a:rPr>
                        <a:t>ONS: Healthy life expectancy in England and Wales: between 2011 to 2013 and 2021 to 2023</a:t>
                      </a:r>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 Wales and NI</a:t>
                      </a: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Data currently from </a:t>
                      </a:r>
                      <a:r>
                        <a:rPr lang="en-GB" sz="1000" b="0" i="0"/>
                        <a:t>2001-2003 to </a:t>
                      </a:r>
                      <a:r>
                        <a:rPr lang="en-GB" sz="1000" i="0"/>
                        <a:t>2021-2023 (released Jan 2024; annual)</a:t>
                      </a:r>
                    </a:p>
                    <a:p>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At age 65, the healthy life expectancy of women in the North East is [X] years, compared to [Y] years in England as a whole. This healthy life expectancy is [Z] months longer than in 2011-13.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17421741"/>
                  </a:ext>
                </a:extLst>
              </a:tr>
              <a:tr h="1523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 older people with any </a:t>
                      </a:r>
                      <a:r>
                        <a:rPr lang="en-GB" sz="1000" b="0">
                          <a:effectLst/>
                        </a:rPr>
                        <a:t>long-term physical or mental health conditions, disabilities or illnesses</a:t>
                      </a:r>
                    </a:p>
                    <a:p>
                      <a:endParaRPr lang="en-GB" sz="1000"/>
                    </a:p>
                    <a:p>
                      <a:r>
                        <a:rPr lang="en-GB" sz="1000"/>
                        <a:t>Also prevalence of specific conditions (</a:t>
                      </a:r>
                      <a:r>
                        <a:rPr lang="en-GB" sz="1000" err="1"/>
                        <a:t>e.g</a:t>
                      </a:r>
                      <a:r>
                        <a:rPr lang="en-GB" sz="1000"/>
                        <a:t> high BP, kidney or liver, mental health)</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4"/>
                        </a:rPr>
                        <a:t>GP Patient Survey</a:t>
                      </a:r>
                    </a:p>
                    <a:p>
                      <a:endParaRPr lang="en-GB" sz="1000">
                        <a:hlinkClick r:id="rId4"/>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ICS, PCN or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Gender; age; ethnicity; working status; sexuality; religion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Note that it’s necessary to select the ICS or PCN or practice one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See </a:t>
                      </a:r>
                      <a:r>
                        <a:rPr lang="en-GB" sz="1000">
                          <a:hlinkClick r:id="rId5"/>
                        </a:rPr>
                        <a:t>here</a:t>
                      </a:r>
                      <a:r>
                        <a:rPr lang="en-GB" sz="1000"/>
                        <a:t> for tips on using GP patient survey.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55 in our CCG report having a long-term physical or mental health condition, disability, or illness. Among Asian people, this rate was [Y%] higher than White people</a:t>
                      </a:r>
                    </a:p>
                    <a:p>
                      <a:endParaRPr lang="en-GB" sz="1000"/>
                    </a:p>
                    <a:p>
                      <a:r>
                        <a:rPr lang="en-GB" sz="1000"/>
                        <a:t>[X%] of people aged 75 to 84 in [name of ICS] have joint problems such as arthritis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72956688"/>
                  </a:ext>
                </a:extLst>
              </a:tr>
            </a:tbl>
          </a:graphicData>
        </a:graphic>
      </p:graphicFrame>
    </p:spTree>
    <p:extLst>
      <p:ext uri="{BB962C8B-B14F-4D97-AF65-F5344CB8AC3E}">
        <p14:creationId xmlns:p14="http://schemas.microsoft.com/office/powerpoint/2010/main" val="177113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a:xfrm>
            <a:off x="540000" y="540001"/>
            <a:ext cx="11112000" cy="1034462"/>
          </a:xfrm>
        </p:spPr>
        <p:txBody>
          <a:bodyPr/>
          <a:lstStyle/>
          <a:p>
            <a:r>
              <a:rPr lang="en-GB"/>
              <a:t>Data sources: healthy ageing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9C71187B-7240-8B44-2B34-640E810240AE}"/>
              </a:ext>
            </a:extLst>
          </p:cNvPr>
          <p:cNvGraphicFramePr>
            <a:graphicFrameLocks/>
          </p:cNvGraphicFramePr>
          <p:nvPr>
            <p:extLst>
              <p:ext uri="{D42A27DB-BD31-4B8C-83A1-F6EECF244321}">
                <p14:modId xmlns:p14="http://schemas.microsoft.com/office/powerpoint/2010/main" val="1325134526"/>
              </p:ext>
            </p:extLst>
          </p:nvPr>
        </p:nvGraphicFramePr>
        <p:xfrm>
          <a:off x="611006" y="1057232"/>
          <a:ext cx="10943684" cy="5760720"/>
        </p:xfrm>
        <a:graphic>
          <a:graphicData uri="http://schemas.openxmlformats.org/drawingml/2006/table">
            <a:tbl>
              <a:tblPr firstRow="1" bandRow="1">
                <a:tableStyleId>{5C22544A-7EE6-4342-B048-85BDC9FD1C3A}</a:tableStyleId>
              </a:tblPr>
              <a:tblGrid>
                <a:gridCol w="2021505">
                  <a:extLst>
                    <a:ext uri="{9D8B030D-6E8A-4147-A177-3AD203B41FA5}">
                      <a16:colId xmlns:a16="http://schemas.microsoft.com/office/drawing/2014/main" val="1535115210"/>
                    </a:ext>
                  </a:extLst>
                </a:gridCol>
                <a:gridCol w="1260542">
                  <a:extLst>
                    <a:ext uri="{9D8B030D-6E8A-4147-A177-3AD203B41FA5}">
                      <a16:colId xmlns:a16="http://schemas.microsoft.com/office/drawing/2014/main" val="4192193927"/>
                    </a:ext>
                  </a:extLst>
                </a:gridCol>
                <a:gridCol w="2314131">
                  <a:extLst>
                    <a:ext uri="{9D8B030D-6E8A-4147-A177-3AD203B41FA5}">
                      <a16:colId xmlns:a16="http://schemas.microsoft.com/office/drawing/2014/main" val="1520137497"/>
                    </a:ext>
                  </a:extLst>
                </a:gridCol>
                <a:gridCol w="1523940">
                  <a:extLst>
                    <a:ext uri="{9D8B030D-6E8A-4147-A177-3AD203B41FA5}">
                      <a16:colId xmlns:a16="http://schemas.microsoft.com/office/drawing/2014/main" val="3714516638"/>
                    </a:ext>
                  </a:extLst>
                </a:gridCol>
                <a:gridCol w="1597104">
                  <a:extLst>
                    <a:ext uri="{9D8B030D-6E8A-4147-A177-3AD203B41FA5}">
                      <a16:colId xmlns:a16="http://schemas.microsoft.com/office/drawing/2014/main" val="305680501"/>
                    </a:ext>
                  </a:extLst>
                </a:gridCol>
                <a:gridCol w="2226462">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1206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Proportion of the population aged 65 and over/75 and over etc who are disabled</a:t>
                      </a:r>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hlinkClick r:id="rId3"/>
                        </a:rPr>
                        <a:t>Census 2021</a:t>
                      </a:r>
                      <a:endParaRPr lang="en-GB" sz="1000" b="0"/>
                    </a:p>
                    <a:p>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buNone/>
                      </a:pPr>
                      <a:endParaRPr lang="en-GB" sz="1000" b="1"/>
                    </a:p>
                    <a:p>
                      <a:pPr lvl="0">
                        <a:buNone/>
                      </a:pPr>
                      <a:endParaRPr lang="en-GB" sz="1000" b="1"/>
                    </a:p>
                    <a:p>
                      <a:pPr lvl="0">
                        <a:buNone/>
                      </a:pPr>
                      <a:endParaRPr lang="en-GB" sz="1000" b="1"/>
                    </a:p>
                    <a:p>
                      <a:pPr lvl="0">
                        <a:buNone/>
                      </a:pPr>
                      <a:r>
                        <a:rPr lang="en-GB" sz="1000" b="1"/>
                        <a:t>Output areas</a:t>
                      </a:r>
                    </a:p>
                    <a:p>
                      <a:pPr lvl="0">
                        <a:buNone/>
                      </a:pPr>
                      <a:r>
                        <a:rPr lang="en-GB" sz="1000" b="0" i="1"/>
                        <a:t>England &amp; Wales</a:t>
                      </a:r>
                      <a:endParaRPr lang="en-GB" sz="1000" b="1" i="1"/>
                    </a:p>
                    <a:p>
                      <a:pPr lvl="0">
                        <a:buNone/>
                      </a:pPr>
                      <a:r>
                        <a:rPr lang="en-GB" sz="1000" b="0" i="0"/>
                        <a:t>2021 (every 10 years)</a:t>
                      </a:r>
                    </a:p>
                    <a:p>
                      <a:pPr lvl="0">
                        <a:buNone/>
                      </a:pPr>
                      <a:endParaRPr lang="en-GB" sz="1000" b="0" i="1"/>
                    </a:p>
                    <a:p>
                      <a:pPr lvl="0">
                        <a:buNone/>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Many, see separate guidance on generating Census tables</a:t>
                      </a:r>
                    </a:p>
                    <a:p>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Can look at disabled vs non-disabled; </a:t>
                      </a:r>
                      <a:r>
                        <a:rPr lang="en-GB" sz="1000" b="0" i="0" kern="1200">
                          <a:solidFill>
                            <a:schemeClr val="dk1"/>
                          </a:solidFill>
                          <a:effectLst/>
                          <a:latin typeface="+mn-lt"/>
                          <a:ea typeface="+mn-ea"/>
                          <a:cs typeface="+mn-cs"/>
                        </a:rPr>
                        <a:t>disabled and day-to-day activities limited a lot or a little; has long-term physical or mental health condition but day-to-day activities are not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p>
                      <a:r>
                        <a:rPr lang="en-GB" sz="1000"/>
                        <a:t>Can look at good health vs not good health, very good or good health, fair health, bad or very bad health; very good health, good health, fair health, bad health or very bad health. </a:t>
                      </a:r>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See separate guidance on generating tables using Census 2021 data and the limitations.</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There are [X] million Disabled people aged 50 and over in [name of area] and for [Y]% of those, their disability limits their day-to-day activities a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From State of Ageing 2023: “</a:t>
                      </a:r>
                      <a:r>
                        <a:rPr lang="en-GB" sz="1000" b="0" i="0" kern="1200">
                          <a:solidFill>
                            <a:schemeClr val="dk1"/>
                          </a:solidFill>
                          <a:effectLst/>
                          <a:latin typeface="+mn-lt"/>
                          <a:ea typeface="+mn-ea"/>
                          <a:cs typeface="+mn-cs"/>
                        </a:rPr>
                        <a:t>Whereas just 3% of 50-64-year olds in Wokingham in Berkshire, and Hart in Hampshire, are in bad or very bad health, 15% of people in this age group living in Tower Hamlets are in bad or very bad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There are [X] million Disabled people aged 50 and over in [name of area] and for [Y]% of those, their disability limits their day-to-day activities a lot.</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57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Proportion of the population aged 65 and over/75 and over etc who are in bad or very bad health</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5012449"/>
                  </a:ext>
                </a:extLst>
              </a:tr>
              <a:tr h="474229">
                <a:tc>
                  <a:txBody>
                    <a:bodyPr/>
                    <a:lstStyle/>
                    <a:p>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155551354"/>
                  </a:ext>
                </a:extLst>
              </a:tr>
              <a:tr h="474229">
                <a:tc>
                  <a:txBody>
                    <a:bodyPr/>
                    <a:lstStyle/>
                    <a:p>
                      <a:r>
                        <a:rPr lang="en-GB" sz="1000"/>
                        <a:t>Proportion of people with depression, asthma etc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House of Commons Library</a:t>
                      </a:r>
                    </a:p>
                    <a:p>
                      <a:r>
                        <a:rPr lang="en-GB" sz="1000">
                          <a:hlinkClick r:id="rId4"/>
                        </a:rPr>
                        <a:t>Constituency data: health conditions</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Westminster constituency</a:t>
                      </a:r>
                    </a:p>
                    <a:p>
                      <a:r>
                        <a:rPr lang="en-GB" sz="1000" i="1"/>
                        <a:t>England</a:t>
                      </a:r>
                    </a:p>
                    <a:p>
                      <a:r>
                        <a:rPr lang="en-GB" sz="1000"/>
                        <a:t>2022/23 (annual)</a:t>
                      </a:r>
                    </a:p>
                    <a:p>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kern="1200">
                          <a:solidFill>
                            <a:schemeClr val="dk1"/>
                          </a:solidFill>
                          <a:effectLst/>
                          <a:latin typeface="+mn-lt"/>
                          <a:ea typeface="+mn-ea"/>
                          <a:cs typeface="+mn-cs"/>
                        </a:rPr>
                        <a:t>Provides prevalence of 20 health conditions, including diabetes, depression, asthma, high blood pressure, COPD. Uses data from England’s GP practices published by NHS Digital.</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people in [name of place] suffer from depression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26335137"/>
                  </a:ext>
                </a:extLst>
              </a:tr>
            </a:tbl>
          </a:graphicData>
        </a:graphic>
      </p:graphicFrame>
    </p:spTree>
    <p:extLst>
      <p:ext uri="{BB962C8B-B14F-4D97-AF65-F5344CB8AC3E}">
        <p14:creationId xmlns:p14="http://schemas.microsoft.com/office/powerpoint/2010/main" val="316917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5D6CC78-CF19-5125-4FB1-7CFD753D0156}"/>
              </a:ext>
            </a:extLst>
          </p:cNvPr>
          <p:cNvGraphicFramePr>
            <a:graphicFrameLocks noGrp="1"/>
          </p:cNvGraphicFramePr>
          <p:nvPr>
            <p:extLst>
              <p:ext uri="{D42A27DB-BD31-4B8C-83A1-F6EECF244321}">
                <p14:modId xmlns:p14="http://schemas.microsoft.com/office/powerpoint/2010/main" val="2987010047"/>
              </p:ext>
            </p:extLst>
          </p:nvPr>
        </p:nvGraphicFramePr>
        <p:xfrm>
          <a:off x="339366" y="1390399"/>
          <a:ext cx="11557261" cy="4973320"/>
        </p:xfrm>
        <a:graphic>
          <a:graphicData uri="http://schemas.openxmlformats.org/drawingml/2006/table">
            <a:tbl>
              <a:tblPr firstRow="1" bandRow="1">
                <a:tableStyleId>{5C22544A-7EE6-4342-B048-85BDC9FD1C3A}</a:tableStyleId>
              </a:tblPr>
              <a:tblGrid>
                <a:gridCol w="2130457">
                  <a:extLst>
                    <a:ext uri="{9D8B030D-6E8A-4147-A177-3AD203B41FA5}">
                      <a16:colId xmlns:a16="http://schemas.microsoft.com/office/drawing/2014/main" val="902508287"/>
                    </a:ext>
                  </a:extLst>
                </a:gridCol>
                <a:gridCol w="1442301">
                  <a:extLst>
                    <a:ext uri="{9D8B030D-6E8A-4147-A177-3AD203B41FA5}">
                      <a16:colId xmlns:a16="http://schemas.microsoft.com/office/drawing/2014/main" val="2103725521"/>
                    </a:ext>
                  </a:extLst>
                </a:gridCol>
                <a:gridCol w="7984503">
                  <a:extLst>
                    <a:ext uri="{9D8B030D-6E8A-4147-A177-3AD203B41FA5}">
                      <a16:colId xmlns:a16="http://schemas.microsoft.com/office/drawing/2014/main" val="4217207373"/>
                    </a:ext>
                  </a:extLst>
                </a:gridCol>
              </a:tblGrid>
              <a:tr h="370840">
                <a:tc>
                  <a:txBody>
                    <a:bodyPr/>
                    <a:lstStyle/>
                    <a:p>
                      <a:endParaRPr lang="en-GB" sz="1100"/>
                    </a:p>
                  </a:txBody>
                  <a:tcPr/>
                </a:tc>
                <a:tc>
                  <a:txBody>
                    <a:bodyPr/>
                    <a:lstStyle/>
                    <a:p>
                      <a:r>
                        <a:rPr lang="en-GB" sz="1100"/>
                        <a:t>Number in England</a:t>
                      </a:r>
                    </a:p>
                  </a:txBody>
                  <a:tcPr/>
                </a:tc>
                <a:tc>
                  <a:txBody>
                    <a:bodyPr/>
                    <a:lstStyle/>
                    <a:p>
                      <a:r>
                        <a:rPr lang="en-GB" sz="1100"/>
                        <a:t>Details</a:t>
                      </a:r>
                    </a:p>
                  </a:txBody>
                  <a:tcPr/>
                </a:tc>
                <a:extLst>
                  <a:ext uri="{0D108BD9-81ED-4DB2-BD59-A6C34878D82A}">
                    <a16:rowId xmlns:a16="http://schemas.microsoft.com/office/drawing/2014/main" val="2296191392"/>
                  </a:ext>
                </a:extLst>
              </a:tr>
              <a:tr h="370840">
                <a:tc>
                  <a:txBody>
                    <a:bodyPr/>
                    <a:lstStyle/>
                    <a:p>
                      <a:r>
                        <a:rPr lang="en-GB" sz="1400"/>
                        <a:t>Regions</a:t>
                      </a:r>
                    </a:p>
                  </a:txBody>
                  <a:tcPr/>
                </a:tc>
                <a:tc>
                  <a:txBody>
                    <a:bodyPr/>
                    <a:lstStyle/>
                    <a:p>
                      <a:r>
                        <a:rPr lang="en-GB" sz="1400"/>
                        <a:t>9</a:t>
                      </a:r>
                    </a:p>
                  </a:txBody>
                  <a:tcPr/>
                </a:tc>
                <a:tc>
                  <a:txBody>
                    <a:bodyPr/>
                    <a:lstStyle/>
                    <a:p>
                      <a:r>
                        <a:rPr lang="en-GB" sz="1400"/>
                        <a:t>Regions in England are: North East, North West, Yorkshire and The Humber, East Midlands, West Midlands, East of England, London, South East and South West</a:t>
                      </a:r>
                    </a:p>
                  </a:txBody>
                  <a:tcPr/>
                </a:tc>
                <a:extLst>
                  <a:ext uri="{0D108BD9-81ED-4DB2-BD59-A6C34878D82A}">
                    <a16:rowId xmlns:a16="http://schemas.microsoft.com/office/drawing/2014/main" val="32195669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Combined authority</a:t>
                      </a:r>
                    </a:p>
                    <a:p>
                      <a:endParaRPr lang="en-GB" sz="1400"/>
                    </a:p>
                  </a:txBody>
                  <a:tcPr/>
                </a:tc>
                <a:tc>
                  <a:txBody>
                    <a:bodyPr/>
                    <a:lstStyle/>
                    <a:p>
                      <a:r>
                        <a:rPr lang="en-GB" sz="1400"/>
                        <a:t>10</a:t>
                      </a:r>
                    </a:p>
                  </a:txBody>
                  <a:tcPr/>
                </a:tc>
                <a:tc>
                  <a:txBody>
                    <a:bodyPr/>
                    <a:lstStyle/>
                    <a:p>
                      <a:r>
                        <a:rPr lang="en-GB" sz="1400"/>
                        <a:t>Cambridgeshire &amp; Peterborough; Greater Manchester; Liverpool City Region, North of Tyne, South Yorkshire, Tees Valley, West Midlands, West of England, West Yorkshire</a:t>
                      </a:r>
                    </a:p>
                  </a:txBody>
                  <a:tcPr/>
                </a:tc>
                <a:extLst>
                  <a:ext uri="{0D108BD9-81ED-4DB2-BD59-A6C34878D82A}">
                    <a16:rowId xmlns:a16="http://schemas.microsoft.com/office/drawing/2014/main" val="2465214615"/>
                  </a:ext>
                </a:extLst>
              </a:tr>
              <a:tr h="370840">
                <a:tc>
                  <a:txBody>
                    <a:bodyPr/>
                    <a:lstStyle/>
                    <a:p>
                      <a:r>
                        <a:rPr lang="en-GB" sz="1400"/>
                        <a:t>(2023) Upper tier local authorities  </a:t>
                      </a:r>
                    </a:p>
                  </a:txBody>
                  <a:tcPr/>
                </a:tc>
                <a:tc>
                  <a:txBody>
                    <a:bodyPr/>
                    <a:lstStyle/>
                    <a:p>
                      <a:r>
                        <a:rPr lang="en-GB" sz="1400"/>
                        <a:t>153</a:t>
                      </a:r>
                    </a:p>
                  </a:txBody>
                  <a:tcPr/>
                </a:tc>
                <a:tc rowSpan="2">
                  <a:txBody>
                    <a:bodyPr/>
                    <a:lstStyle/>
                    <a:p>
                      <a:r>
                        <a:rPr lang="en-GB" sz="1400"/>
                        <a:t>Note that a local government reorganisation on April 1</a:t>
                      </a:r>
                      <a:r>
                        <a:rPr lang="en-GB" sz="1400" baseline="30000"/>
                        <a:t>st</a:t>
                      </a:r>
                      <a:r>
                        <a:rPr lang="en-GB" sz="1400"/>
                        <a:t> 2023 saw structural changes to </a:t>
                      </a:r>
                      <a:r>
                        <a:rPr lang="en-GB" sz="1400" b="0" i="0" kern="1200">
                          <a:solidFill>
                            <a:schemeClr val="dk1"/>
                          </a:solidFill>
                          <a:effectLst/>
                          <a:latin typeface="+mn-lt"/>
                          <a:ea typeface="+mn-ea"/>
                          <a:cs typeface="+mn-cs"/>
                        </a:rPr>
                        <a:t>local authorities (Las) in Cumbria, North Yorkshire, and Somerset. This resulted in district and county level authorities being replaced by new larger unitary ones and </a:t>
                      </a:r>
                      <a:r>
                        <a:rPr lang="en-GB" sz="1400"/>
                        <a:t>means that you may find discrepancies in the lists of LAs included in data sets. See </a:t>
                      </a:r>
                      <a:r>
                        <a:rPr lang="en-GB" sz="1400">
                          <a:hlinkClick r:id="rId2"/>
                        </a:rPr>
                        <a:t>here</a:t>
                      </a:r>
                      <a:r>
                        <a:rPr lang="en-GB" sz="1400"/>
                        <a:t> for more information.</a:t>
                      </a:r>
                    </a:p>
                    <a:p>
                      <a:r>
                        <a:rPr lang="en-GB" sz="1400" b="0" i="0" kern="1200">
                          <a:solidFill>
                            <a:schemeClr val="dk1"/>
                          </a:solidFill>
                          <a:effectLst/>
                          <a:latin typeface="+mn-lt"/>
                          <a:ea typeface="+mn-ea"/>
                          <a:cs typeface="+mn-cs"/>
                        </a:rPr>
                        <a:t>There are (in 2023) 153 upper tier LAs in England made up of 63 unitary authorities, 36 metropolitan districts, 33 London boroughs (including City of London) and 21 counties.  There are 296 lower tier Las in England made up of 164 non-metropolitan districts, 63 unitary authorities, 36 metropolitan districts and 33 London boroughs (including City of London).</a:t>
                      </a:r>
                      <a:endParaRPr lang="en-GB" sz="1400"/>
                    </a:p>
                  </a:txBody>
                  <a:tcPr/>
                </a:tc>
                <a:extLst>
                  <a:ext uri="{0D108BD9-81ED-4DB2-BD59-A6C34878D82A}">
                    <a16:rowId xmlns:a16="http://schemas.microsoft.com/office/drawing/2014/main" val="1848407562"/>
                  </a:ext>
                </a:extLst>
              </a:tr>
              <a:tr h="610205">
                <a:tc>
                  <a:txBody>
                    <a:bodyPr/>
                    <a:lstStyle/>
                    <a:p>
                      <a:r>
                        <a:rPr lang="en-GB" sz="1400"/>
                        <a:t>(2023) Lower tier local authorities </a:t>
                      </a:r>
                    </a:p>
                  </a:txBody>
                  <a:tcPr/>
                </a:tc>
                <a:tc>
                  <a:txBody>
                    <a:bodyPr/>
                    <a:lstStyle/>
                    <a:p>
                      <a:r>
                        <a:rPr lang="en-GB" sz="1400"/>
                        <a:t>296</a:t>
                      </a:r>
                    </a:p>
                  </a:txBody>
                  <a:tcPr/>
                </a:tc>
                <a:tc vMerge="1">
                  <a:txBody>
                    <a:bodyPr/>
                    <a:lstStyle/>
                    <a:p>
                      <a:endParaRPr lang="en-GB" sz="1100"/>
                    </a:p>
                  </a:txBody>
                  <a:tcPr/>
                </a:tc>
                <a:extLst>
                  <a:ext uri="{0D108BD9-81ED-4DB2-BD59-A6C34878D82A}">
                    <a16:rowId xmlns:a16="http://schemas.microsoft.com/office/drawing/2014/main" val="1697593437"/>
                  </a:ext>
                </a:extLst>
              </a:tr>
              <a:tr h="457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Middle layer super output area (MSOA)</a:t>
                      </a:r>
                    </a:p>
                    <a:p>
                      <a:endParaRPr lang="en-GB" sz="1400"/>
                    </a:p>
                  </a:txBody>
                  <a:tcPr/>
                </a:tc>
                <a:tc>
                  <a:txBody>
                    <a:bodyPr/>
                    <a:lstStyle/>
                    <a:p>
                      <a:r>
                        <a:rPr lang="en-GB" sz="1400" b="0" i="0" kern="1200">
                          <a:solidFill>
                            <a:schemeClr val="dk1"/>
                          </a:solidFill>
                          <a:effectLst/>
                          <a:latin typeface="+mn-lt"/>
                          <a:ea typeface="+mn-ea"/>
                          <a:cs typeface="+mn-cs"/>
                        </a:rPr>
                        <a:t>6,856 </a:t>
                      </a:r>
                      <a:endParaRPr lang="en-GB" sz="1400"/>
                    </a:p>
                  </a:txBody>
                  <a:tcPr/>
                </a:tc>
                <a:tc>
                  <a:txBody>
                    <a:bodyPr/>
                    <a:lstStyle/>
                    <a:p>
                      <a:r>
                        <a:rPr lang="en-GB" sz="1400" b="0" i="0" kern="1200">
                          <a:solidFill>
                            <a:schemeClr val="dk1"/>
                          </a:solidFill>
                          <a:effectLst/>
                          <a:latin typeface="+mn-lt"/>
                          <a:ea typeface="+mn-ea"/>
                          <a:cs typeface="+mn-cs"/>
                        </a:rPr>
                        <a:t>MSOAs are made up of groups of LSOAs, usually four or five. They comprise between 2,000 and 6,000 households and have a usually resident population between 5,000 and 15,000 persons.</a:t>
                      </a:r>
                      <a:endParaRPr lang="en-GB" sz="1400"/>
                    </a:p>
                  </a:txBody>
                  <a:tcPr/>
                </a:tc>
                <a:extLst>
                  <a:ext uri="{0D108BD9-81ED-4DB2-BD59-A6C34878D82A}">
                    <a16:rowId xmlns:a16="http://schemas.microsoft.com/office/drawing/2014/main" val="2439877451"/>
                  </a:ext>
                </a:extLst>
              </a:tr>
              <a:tr h="370840">
                <a:tc>
                  <a:txBody>
                    <a:bodyPr/>
                    <a:lstStyle/>
                    <a:p>
                      <a:r>
                        <a:rPr lang="en-GB" sz="1400"/>
                        <a:t>Lower layer super output area (LSOA)</a:t>
                      </a:r>
                    </a:p>
                  </a:txBody>
                  <a:tcPr/>
                </a:tc>
                <a:tc>
                  <a:txBody>
                    <a:bodyPr/>
                    <a:lstStyle/>
                    <a:p>
                      <a:r>
                        <a:rPr lang="en-GB" sz="1400" b="0" i="0" kern="1200">
                          <a:solidFill>
                            <a:schemeClr val="dk1"/>
                          </a:solidFill>
                          <a:effectLst/>
                          <a:latin typeface="+mn-lt"/>
                          <a:ea typeface="+mn-ea"/>
                          <a:cs typeface="+mn-cs"/>
                        </a:rPr>
                        <a:t>33,755</a:t>
                      </a:r>
                      <a:endParaRPr lang="en-GB" sz="1400"/>
                    </a:p>
                  </a:txBody>
                  <a:tcPr/>
                </a:tc>
                <a:tc>
                  <a:txBody>
                    <a:bodyPr/>
                    <a:lstStyle/>
                    <a:p>
                      <a:r>
                        <a:rPr lang="en-GB" sz="1400" b="0" i="0" kern="1200">
                          <a:solidFill>
                            <a:schemeClr val="dk1"/>
                          </a:solidFill>
                          <a:effectLst/>
                          <a:latin typeface="+mn-lt"/>
                          <a:ea typeface="+mn-ea"/>
                          <a:cs typeface="+mn-cs"/>
                        </a:rPr>
                        <a:t>LSOAs are made up of groups of OAs, usually four or five. They comprise between 400 and 1,200 households and have a usually resident population between 1,000 and 3,000 persons.</a:t>
                      </a:r>
                      <a:endParaRPr lang="en-GB" sz="1400"/>
                    </a:p>
                  </a:txBody>
                  <a:tcPr/>
                </a:tc>
                <a:extLst>
                  <a:ext uri="{0D108BD9-81ED-4DB2-BD59-A6C34878D82A}">
                    <a16:rowId xmlns:a16="http://schemas.microsoft.com/office/drawing/2014/main" val="1263987283"/>
                  </a:ext>
                </a:extLst>
              </a:tr>
              <a:tr h="370840">
                <a:tc>
                  <a:txBody>
                    <a:bodyPr/>
                    <a:lstStyle/>
                    <a:p>
                      <a:r>
                        <a:rPr lang="en-GB" sz="1400"/>
                        <a:t>Output area (OA)</a:t>
                      </a:r>
                    </a:p>
                  </a:txBody>
                  <a:tcPr/>
                </a:tc>
                <a:tc>
                  <a:txBody>
                    <a:bodyPr/>
                    <a:lstStyle/>
                    <a:p>
                      <a:r>
                        <a:rPr lang="en-GB" sz="1400"/>
                        <a:t>178,605</a:t>
                      </a:r>
                    </a:p>
                  </a:txBody>
                  <a:tcPr/>
                </a:tc>
                <a:tc>
                  <a:txBody>
                    <a:bodyPr/>
                    <a:lstStyle/>
                    <a:p>
                      <a:r>
                        <a:rPr lang="en-GB" sz="1400" b="0" i="0" kern="1200">
                          <a:solidFill>
                            <a:schemeClr val="dk1"/>
                          </a:solidFill>
                          <a:effectLst/>
                          <a:latin typeface="+mn-lt"/>
                          <a:ea typeface="+mn-ea"/>
                          <a:cs typeface="+mn-cs"/>
                        </a:rPr>
                        <a:t>Each OA is made up of between 40 and 250 households and a usually resident population of between 100 and 625 persons.</a:t>
                      </a:r>
                      <a:endParaRPr lang="en-GB" sz="1400"/>
                    </a:p>
                  </a:txBody>
                  <a:tcPr/>
                </a:tc>
                <a:extLst>
                  <a:ext uri="{0D108BD9-81ED-4DB2-BD59-A6C34878D82A}">
                    <a16:rowId xmlns:a16="http://schemas.microsoft.com/office/drawing/2014/main" val="1227310454"/>
                  </a:ext>
                </a:extLst>
              </a:tr>
            </a:tbl>
          </a:graphicData>
        </a:graphic>
      </p:graphicFrame>
      <p:sp>
        <p:nvSpPr>
          <p:cNvPr id="2" name="Title 1">
            <a:extLst>
              <a:ext uri="{FF2B5EF4-FFF2-40B4-BE49-F238E27FC236}">
                <a16:creationId xmlns:a16="http://schemas.microsoft.com/office/drawing/2014/main" id="{5E4E8CF7-1C0A-1A93-4AC6-FE347862EC30}"/>
              </a:ext>
            </a:extLst>
          </p:cNvPr>
          <p:cNvSpPr>
            <a:spLocks noGrp="1"/>
          </p:cNvSpPr>
          <p:nvPr>
            <p:ph type="title"/>
          </p:nvPr>
        </p:nvSpPr>
        <p:spPr>
          <a:xfrm>
            <a:off x="539998" y="540001"/>
            <a:ext cx="7925272" cy="1034462"/>
          </a:xfrm>
        </p:spPr>
        <p:txBody>
          <a:bodyPr>
            <a:normAutofit/>
          </a:bodyPr>
          <a:lstStyle/>
          <a:p>
            <a:r>
              <a:rPr lang="en-GB"/>
              <a:t>A look at geographies in England</a:t>
            </a:r>
          </a:p>
        </p:txBody>
      </p:sp>
    </p:spTree>
    <p:extLst>
      <p:ext uri="{BB962C8B-B14F-4D97-AF65-F5344CB8AC3E}">
        <p14:creationId xmlns:p14="http://schemas.microsoft.com/office/powerpoint/2010/main" val="155209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healthy ageing (health-related behaviours*)</a:t>
            </a:r>
          </a:p>
        </p:txBody>
      </p:sp>
      <p:graphicFrame>
        <p:nvGraphicFramePr>
          <p:cNvPr id="7" name="Table 5">
            <a:extLst>
              <a:ext uri="{FF2B5EF4-FFF2-40B4-BE49-F238E27FC236}">
                <a16:creationId xmlns:a16="http://schemas.microsoft.com/office/drawing/2014/main" id="{6744DD5C-0586-60BC-0864-CDCC7CE2402F}"/>
              </a:ext>
            </a:extLst>
          </p:cNvPr>
          <p:cNvGraphicFramePr>
            <a:graphicFrameLocks/>
          </p:cNvGraphicFramePr>
          <p:nvPr>
            <p:extLst>
              <p:ext uri="{D42A27DB-BD31-4B8C-83A1-F6EECF244321}">
                <p14:modId xmlns:p14="http://schemas.microsoft.com/office/powerpoint/2010/main" val="1409030737"/>
              </p:ext>
            </p:extLst>
          </p:nvPr>
        </p:nvGraphicFramePr>
        <p:xfrm>
          <a:off x="581891" y="1057232"/>
          <a:ext cx="10991273" cy="4480560"/>
        </p:xfrm>
        <a:graphic>
          <a:graphicData uri="http://schemas.openxmlformats.org/drawingml/2006/table">
            <a:tbl>
              <a:tblPr firstRow="1" bandRow="1">
                <a:tableStyleId>{5C22544A-7EE6-4342-B048-85BDC9FD1C3A}</a:tableStyleId>
              </a:tblPr>
              <a:tblGrid>
                <a:gridCol w="2054033">
                  <a:extLst>
                    <a:ext uri="{9D8B030D-6E8A-4147-A177-3AD203B41FA5}">
                      <a16:colId xmlns:a16="http://schemas.microsoft.com/office/drawing/2014/main" val="1535115210"/>
                    </a:ext>
                  </a:extLst>
                </a:gridCol>
                <a:gridCol w="1262670">
                  <a:extLst>
                    <a:ext uri="{9D8B030D-6E8A-4147-A177-3AD203B41FA5}">
                      <a16:colId xmlns:a16="http://schemas.microsoft.com/office/drawing/2014/main" val="4192193927"/>
                    </a:ext>
                  </a:extLst>
                </a:gridCol>
                <a:gridCol w="2318038">
                  <a:extLst>
                    <a:ext uri="{9D8B030D-6E8A-4147-A177-3AD203B41FA5}">
                      <a16:colId xmlns:a16="http://schemas.microsoft.com/office/drawing/2014/main" val="1520137497"/>
                    </a:ext>
                  </a:extLst>
                </a:gridCol>
                <a:gridCol w="1526512">
                  <a:extLst>
                    <a:ext uri="{9D8B030D-6E8A-4147-A177-3AD203B41FA5}">
                      <a16:colId xmlns:a16="http://schemas.microsoft.com/office/drawing/2014/main" val="3714516638"/>
                    </a:ext>
                  </a:extLst>
                </a:gridCol>
                <a:gridCol w="1599800">
                  <a:extLst>
                    <a:ext uri="{9D8B030D-6E8A-4147-A177-3AD203B41FA5}">
                      <a16:colId xmlns:a16="http://schemas.microsoft.com/office/drawing/2014/main" val="305680501"/>
                    </a:ext>
                  </a:extLst>
                </a:gridCol>
                <a:gridCol w="2230220">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474229">
                <a:tc>
                  <a:txBody>
                    <a:bodyPr/>
                    <a:lstStyle/>
                    <a:p>
                      <a:r>
                        <a:rPr lang="en-GB" sz="1000"/>
                        <a:t>Number of alcohol-specific deaths by local authority, England and Wales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ONS: </a:t>
                      </a:r>
                      <a:r>
                        <a:rPr lang="en-GB" sz="1000" b="0" i="0" kern="1200">
                          <a:solidFill>
                            <a:schemeClr val="dk1"/>
                          </a:solidFill>
                          <a:effectLst/>
                          <a:latin typeface="+mn-lt"/>
                          <a:ea typeface="+mn-ea"/>
                          <a:cs typeface="+mn-cs"/>
                          <a:hlinkClick r:id="rId3"/>
                        </a:rPr>
                        <a:t>Alcohol-specific deaths in England and Wales by local authority</a:t>
                      </a:r>
                      <a:endParaRPr lang="en-GB" sz="1000" b="0" i="0" kern="120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Local authority</a:t>
                      </a:r>
                    </a:p>
                    <a:p>
                      <a:r>
                        <a:rPr lang="en-GB" sz="1000" i="0"/>
                        <a:t>England and Wales</a:t>
                      </a:r>
                    </a:p>
                    <a:p>
                      <a:r>
                        <a:rPr lang="en-GB" sz="1000" i="1"/>
                        <a:t>2025 (next release TBA</a:t>
                      </a:r>
                      <a:r>
                        <a:rPr lang="en-GB" sz="1000"/>
                        <a:t>)</a:t>
                      </a:r>
                      <a:endParaRPr lang="en-GB" sz="1000" i="1"/>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There were [X] alcohol-specific death in [place] in 2022, [Y] more than in 2010.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26335137"/>
                  </a:ext>
                </a:extLst>
              </a:tr>
              <a:tr h="474229">
                <a:tc>
                  <a:txBody>
                    <a:bodyPr/>
                    <a:lstStyle/>
                    <a:p>
                      <a:r>
                        <a:rPr lang="en-GB" sz="1000"/>
                        <a:t>Admission episodes for alcohol-related conditions per 100,000 people (aged 40-64 and 65+)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OHID; via </a:t>
                      </a:r>
                      <a:r>
                        <a:rPr lang="en-GB" sz="1000" b="0">
                          <a:hlinkClick r:id="rId4"/>
                        </a:rPr>
                        <a:t>Fingertips</a:t>
                      </a:r>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CCG</a:t>
                      </a:r>
                      <a:endParaRPr lang="en-GB" sz="1000" i="0"/>
                    </a:p>
                    <a:p>
                      <a:r>
                        <a:rPr lang="en-GB" sz="1000" i="1"/>
                        <a:t>England</a:t>
                      </a:r>
                    </a:p>
                    <a:p>
                      <a:r>
                        <a:rPr lang="en-GB" sz="1000" i="0"/>
                        <a:t>2022/23 (annual)</a:t>
                      </a:r>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Deprivation decile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It is worth noting that this figure does not necessarily tell us about dangerous levels of alcohol consumption. There may be reasons – other than different rates of consumption – why those in more deprived deciles end up admitted to hospital more.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People aged 65+ in the [X] deprivation decile were [Y] times more likely to be admitted to hospital for alcohol-related condition than those in the [Z] deprivation decile.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862643901"/>
                  </a:ext>
                </a:extLst>
              </a:tr>
              <a:tr h="47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Regular smoking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5"/>
                        </a:rPr>
                        <a:t>GP Patient Survey</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CCG</a:t>
                      </a:r>
                      <a:endParaRPr lang="en-GB" sz="1000"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ethnicity; working status; sexuality; religion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Recommend using CCG-level data.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our CCG aged 55-64 reported being regular smokers. This was [Y]% higher than those aged 65-74, and the proportion was [Z]% higher among men than women.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16369190"/>
                  </a:ext>
                </a:extLst>
              </a:tr>
            </a:tbl>
          </a:graphicData>
        </a:graphic>
      </p:graphicFrame>
      <p:sp>
        <p:nvSpPr>
          <p:cNvPr id="4" name="TextBox 3">
            <a:extLst>
              <a:ext uri="{FF2B5EF4-FFF2-40B4-BE49-F238E27FC236}">
                <a16:creationId xmlns:a16="http://schemas.microsoft.com/office/drawing/2014/main" id="{BE7AF092-C3A2-FF62-8EA3-4C95F49B7F58}"/>
              </a:ext>
            </a:extLst>
          </p:cNvPr>
          <p:cNvSpPr txBox="1"/>
          <p:nvPr/>
        </p:nvSpPr>
        <p:spPr>
          <a:xfrm>
            <a:off x="-285750" y="5541559"/>
            <a:ext cx="12411075" cy="784830"/>
          </a:xfrm>
          <a:prstGeom prst="rect">
            <a:avLst/>
          </a:prstGeom>
          <a:noFill/>
        </p:spPr>
        <p:txBody>
          <a:bodyPr wrap="square">
            <a:spAutoFit/>
          </a:bodyPr>
          <a:lstStyle/>
          <a:p>
            <a:pPr marL="355600" indent="0">
              <a:buNone/>
            </a:pPr>
            <a:r>
              <a:rPr lang="en-GB" sz="900"/>
              <a:t>*It is common when thinking about  health to discuss “health-related behaviours” – the prevalence of excessive alcohol consumption, smoking, and obesity in a population. We have included GP Survey data on alcohol consumption and smoking but have excluded data on obesity. Obesity is measured by reference to BMI (body-mass index), a ratio of someone’s weight compared to their height. Using BMI as a reliable indicator of health is contentious, and this is particularly the case for older people. Several studies have found that the cut-off points that are used to indicate a ‘normal’, ‘overweight’, and ‘obese’ BMI are not suitable for older people. For example, a ‘normal’ BMI in the general population is classed as between 18.5 and 24.9. The cut-off point for ‘overweight’ is a BMI of 25 while that for ‘obese’  is a BMI of 30. However, </a:t>
            </a:r>
            <a:r>
              <a:rPr lang="en-GB" sz="900">
                <a:hlinkClick r:id="rId6"/>
              </a:rPr>
              <a:t>this meta-analysis </a:t>
            </a:r>
            <a:r>
              <a:rPr lang="en-GB" sz="900"/>
              <a:t>found that, in adults 65 years and older, a BMI under 23 (normal in the general population) is associated with a higher risk of mortality and at higher BMIs, mortality risk only starts to increase at a BMI over 33 (considerably higher than the threshold for obese in the general  population).     </a:t>
            </a:r>
          </a:p>
        </p:txBody>
      </p:sp>
    </p:spTree>
    <p:extLst>
      <p:ext uri="{BB962C8B-B14F-4D97-AF65-F5344CB8AC3E}">
        <p14:creationId xmlns:p14="http://schemas.microsoft.com/office/powerpoint/2010/main" val="289356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a:xfrm>
            <a:off x="539998" y="540001"/>
            <a:ext cx="11766301" cy="1034462"/>
          </a:xfrm>
        </p:spPr>
        <p:txBody>
          <a:bodyPr/>
          <a:lstStyle/>
          <a:p>
            <a:r>
              <a:rPr lang="en-GB"/>
              <a:t>Data sources: healthy ageing (health-related behaviours,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6744DD5C-0586-60BC-0864-CDCC7CE2402F}"/>
              </a:ext>
            </a:extLst>
          </p:cNvPr>
          <p:cNvGraphicFramePr>
            <a:graphicFrameLocks/>
          </p:cNvGraphicFramePr>
          <p:nvPr>
            <p:extLst>
              <p:ext uri="{D42A27DB-BD31-4B8C-83A1-F6EECF244321}">
                <p14:modId xmlns:p14="http://schemas.microsoft.com/office/powerpoint/2010/main" val="2451120367"/>
              </p:ext>
            </p:extLst>
          </p:nvPr>
        </p:nvGraphicFramePr>
        <p:xfrm>
          <a:off x="611006" y="1057232"/>
          <a:ext cx="10962158" cy="5364480"/>
        </p:xfrm>
        <a:graphic>
          <a:graphicData uri="http://schemas.openxmlformats.org/drawingml/2006/table">
            <a:tbl>
              <a:tblPr firstRow="1" bandRow="1">
                <a:tableStyleId>{5C22544A-7EE6-4342-B048-85BDC9FD1C3A}</a:tableStyleId>
              </a:tblPr>
              <a:tblGrid>
                <a:gridCol w="2024918">
                  <a:extLst>
                    <a:ext uri="{9D8B030D-6E8A-4147-A177-3AD203B41FA5}">
                      <a16:colId xmlns:a16="http://schemas.microsoft.com/office/drawing/2014/main" val="1535115210"/>
                    </a:ext>
                  </a:extLst>
                </a:gridCol>
                <a:gridCol w="1262670">
                  <a:extLst>
                    <a:ext uri="{9D8B030D-6E8A-4147-A177-3AD203B41FA5}">
                      <a16:colId xmlns:a16="http://schemas.microsoft.com/office/drawing/2014/main" val="4192193927"/>
                    </a:ext>
                  </a:extLst>
                </a:gridCol>
                <a:gridCol w="2318038">
                  <a:extLst>
                    <a:ext uri="{9D8B030D-6E8A-4147-A177-3AD203B41FA5}">
                      <a16:colId xmlns:a16="http://schemas.microsoft.com/office/drawing/2014/main" val="1520137497"/>
                    </a:ext>
                  </a:extLst>
                </a:gridCol>
                <a:gridCol w="1526512">
                  <a:extLst>
                    <a:ext uri="{9D8B030D-6E8A-4147-A177-3AD203B41FA5}">
                      <a16:colId xmlns:a16="http://schemas.microsoft.com/office/drawing/2014/main" val="3714516638"/>
                    </a:ext>
                  </a:extLst>
                </a:gridCol>
                <a:gridCol w="1599800">
                  <a:extLst>
                    <a:ext uri="{9D8B030D-6E8A-4147-A177-3AD203B41FA5}">
                      <a16:colId xmlns:a16="http://schemas.microsoft.com/office/drawing/2014/main" val="305680501"/>
                    </a:ext>
                  </a:extLst>
                </a:gridCol>
                <a:gridCol w="2230220">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474229">
                <a:tc>
                  <a:txBody>
                    <a:bodyPr/>
                    <a:lstStyle/>
                    <a:p>
                      <a:r>
                        <a:rPr lang="en-GB" sz="1000"/>
                        <a:t>Percentage of people who are inactive/very active</a:t>
                      </a:r>
                    </a:p>
                    <a:p>
                      <a:endParaRPr lang="en-GB" sz="1000"/>
                    </a:p>
                    <a:p>
                      <a:r>
                        <a:rPr lang="en-GB" sz="1000"/>
                        <a:t>Percentage of people who agree that local places to exercise are welcoming and safe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Sport England; </a:t>
                      </a:r>
                      <a:r>
                        <a:rPr lang="en-GB" sz="1000">
                          <a:hlinkClick r:id="rId2"/>
                        </a:rPr>
                        <a:t>‘Active Lives’</a:t>
                      </a:r>
                      <a:endParaRPr lang="en-GB" sz="100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i="1"/>
                        <a:t>England</a:t>
                      </a:r>
                    </a:p>
                    <a:p>
                      <a:r>
                        <a:rPr lang="en-GB" sz="1000" i="0"/>
                        <a:t>2023-24 (annual but 2020-21 was first year)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(also transgender), sexual orientation, age (5-year age bands up to 95+ is finest  age breakdown), ethnicity (7 categories), deprivation decile, disability or long-term health condition (and more).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(e.g. the Active Partnership that your area falls within).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rtl="0" eaLnBrk="1" fontAlgn="auto" latinLnBrk="0" hangingPunct="1">
                        <a:lnSpc>
                          <a:spcPct val="100000"/>
                        </a:lnSpc>
                        <a:spcBef>
                          <a:spcPts val="0"/>
                        </a:spcBef>
                        <a:spcAft>
                          <a:spcPts val="0"/>
                        </a:spcAft>
                        <a:buClrTx/>
                        <a:buSzTx/>
                        <a:buFontTx/>
                        <a:buNone/>
                      </a:pPr>
                      <a:r>
                        <a:rPr lang="en-GB" sz="1000"/>
                        <a:t>On the starting page “Edit query” select Locations so that you can then select local authorities and select People so that you can then select age and other demographic characteristics.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75 in our Active Partnership area reported being active for over 150 minutes/week. </a:t>
                      </a:r>
                    </a:p>
                    <a:p>
                      <a:endParaRPr lang="en-GB" sz="1000"/>
                    </a:p>
                    <a:p>
                      <a:r>
                        <a:rPr lang="en-GB" sz="1000"/>
                        <a:t>[X%] of people aged 55 to 74 in [active partnership] agree that local places to exercise are welcoming and safe.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542732209"/>
                  </a:ext>
                </a:extLst>
              </a:tr>
            </a:tbl>
          </a:graphicData>
        </a:graphic>
      </p:graphicFrame>
    </p:spTree>
    <p:extLst>
      <p:ext uri="{BB962C8B-B14F-4D97-AF65-F5344CB8AC3E}">
        <p14:creationId xmlns:p14="http://schemas.microsoft.com/office/powerpoint/2010/main" val="244819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F6ED-F252-4B2F-A4D2-E8276A8D0A5E}"/>
              </a:ext>
            </a:extLst>
          </p:cNvPr>
          <p:cNvSpPr>
            <a:spLocks noGrp="1"/>
          </p:cNvSpPr>
          <p:nvPr>
            <p:ph type="title"/>
          </p:nvPr>
        </p:nvSpPr>
        <p:spPr>
          <a:xfrm>
            <a:off x="539998" y="540001"/>
            <a:ext cx="8146801" cy="1034462"/>
          </a:xfrm>
        </p:spPr>
        <p:txBody>
          <a:bodyPr/>
          <a:lstStyle/>
          <a:p>
            <a:r>
              <a:rPr lang="en-GB"/>
              <a:t>Easy ways in to accessing quantitative data</a:t>
            </a:r>
          </a:p>
        </p:txBody>
      </p:sp>
      <p:sp>
        <p:nvSpPr>
          <p:cNvPr id="3" name="Content Placeholder 2">
            <a:extLst>
              <a:ext uri="{FF2B5EF4-FFF2-40B4-BE49-F238E27FC236}">
                <a16:creationId xmlns:a16="http://schemas.microsoft.com/office/drawing/2014/main" id="{7CD72B00-07C0-4269-98C3-F48F3AF18381}"/>
              </a:ext>
            </a:extLst>
          </p:cNvPr>
          <p:cNvSpPr>
            <a:spLocks noGrp="1"/>
          </p:cNvSpPr>
          <p:nvPr>
            <p:ph idx="1"/>
          </p:nvPr>
        </p:nvSpPr>
        <p:spPr>
          <a:xfrm>
            <a:off x="539998" y="1494908"/>
            <a:ext cx="5426693" cy="4423114"/>
          </a:xfrm>
        </p:spPr>
        <p:txBody>
          <a:bodyPr/>
          <a:lstStyle/>
          <a:p>
            <a:pPr>
              <a:lnSpc>
                <a:spcPct val="100000"/>
              </a:lnSpc>
              <a:spcAft>
                <a:spcPts val="1200"/>
              </a:spcAft>
            </a:pPr>
            <a:r>
              <a:rPr lang="en-GB" sz="1600"/>
              <a:t>From Slide 9 onwards, this resource provides links to sources of publicly available data; in almost all cases these will provide you with an excel file containing all the data of interest.</a:t>
            </a:r>
          </a:p>
          <a:p>
            <a:pPr>
              <a:lnSpc>
                <a:spcPct val="100000"/>
              </a:lnSpc>
              <a:spcAft>
                <a:spcPts val="1200"/>
              </a:spcAft>
            </a:pPr>
            <a:r>
              <a:rPr lang="en-GB" sz="1600"/>
              <a:t>However, there are also many handy, user-friendly tools and dashboards (summarised on Slides 6, 7 and 8) that allow you to select the name of a place of interest and which then provides you with the relevant data for that place. </a:t>
            </a:r>
          </a:p>
          <a:p>
            <a:pPr>
              <a:lnSpc>
                <a:spcPct val="100000"/>
              </a:lnSpc>
              <a:spcAft>
                <a:spcPts val="1200"/>
              </a:spcAft>
            </a:pPr>
            <a:r>
              <a:rPr lang="en-GB" sz="1600"/>
              <a:t>Each of these tools is focussed on particular aspects of ageing (for example, demographics for the ONS tool). However, they can be a useful first place to look if you are trying to find quantitative data about a place for the first time. </a:t>
            </a:r>
          </a:p>
          <a:p>
            <a:pPr marL="0" indent="0">
              <a:lnSpc>
                <a:spcPct val="100000"/>
              </a:lnSpc>
              <a:spcAft>
                <a:spcPts val="1200"/>
              </a:spcAft>
              <a:buNone/>
            </a:pPr>
            <a:endParaRPr lang="en-GB" sz="1600"/>
          </a:p>
        </p:txBody>
      </p:sp>
      <p:pic>
        <p:nvPicPr>
          <p:cNvPr id="5" name="Picture 4">
            <a:extLst>
              <a:ext uri="{FF2B5EF4-FFF2-40B4-BE49-F238E27FC236}">
                <a16:creationId xmlns:a16="http://schemas.microsoft.com/office/drawing/2014/main" id="{E7308D11-D799-282A-270B-F300349DF1EA}"/>
              </a:ext>
            </a:extLst>
          </p:cNvPr>
          <p:cNvPicPr>
            <a:picLocks noChangeAspect="1"/>
          </p:cNvPicPr>
          <p:nvPr/>
        </p:nvPicPr>
        <p:blipFill>
          <a:blip r:embed="rId2"/>
          <a:stretch>
            <a:fillRect/>
          </a:stretch>
        </p:blipFill>
        <p:spPr>
          <a:xfrm>
            <a:off x="6386250" y="1450110"/>
            <a:ext cx="5620443" cy="4512710"/>
          </a:xfrm>
          <a:prstGeom prst="rect">
            <a:avLst/>
          </a:prstGeom>
        </p:spPr>
      </p:pic>
    </p:spTree>
    <p:extLst>
      <p:ext uri="{BB962C8B-B14F-4D97-AF65-F5344CB8AC3E}">
        <p14:creationId xmlns:p14="http://schemas.microsoft.com/office/powerpoint/2010/main" val="3234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A35-CD53-24E0-4761-EEE4631B2611}"/>
              </a:ext>
            </a:extLst>
          </p:cNvPr>
          <p:cNvSpPr>
            <a:spLocks noGrp="1"/>
          </p:cNvSpPr>
          <p:nvPr>
            <p:ph type="ctrTitle"/>
          </p:nvPr>
        </p:nvSpPr>
        <p:spPr>
          <a:xfrm>
            <a:off x="0" y="2499225"/>
            <a:ext cx="5450775" cy="2171804"/>
          </a:xfrm>
        </p:spPr>
        <p:txBody>
          <a:bodyPr/>
          <a:lstStyle/>
          <a:p>
            <a:r>
              <a:rPr lang="en-US"/>
              <a:t>Tools and dashboards</a:t>
            </a:r>
          </a:p>
        </p:txBody>
      </p:sp>
      <p:sp>
        <p:nvSpPr>
          <p:cNvPr id="10" name="TextBox 9">
            <a:extLst>
              <a:ext uri="{FF2B5EF4-FFF2-40B4-BE49-F238E27FC236}">
                <a16:creationId xmlns:a16="http://schemas.microsoft.com/office/drawing/2014/main" id="{EC8B9B4D-0C6F-1594-4B20-0B5C895CC030}"/>
              </a:ext>
            </a:extLst>
          </p:cNvPr>
          <p:cNvSpPr txBox="1"/>
          <p:nvPr/>
        </p:nvSpPr>
        <p:spPr>
          <a:xfrm>
            <a:off x="540000" y="6374142"/>
            <a:ext cx="325286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Centre for Ageing Better</a:t>
            </a:r>
          </a:p>
        </p:txBody>
      </p:sp>
      <p:sp>
        <p:nvSpPr>
          <p:cNvPr id="3" name="TextBox 2">
            <a:extLst>
              <a:ext uri="{FF2B5EF4-FFF2-40B4-BE49-F238E27FC236}">
                <a16:creationId xmlns:a16="http://schemas.microsoft.com/office/drawing/2014/main" id="{146C7C74-239E-6DD8-F83A-F4DAA259B196}"/>
              </a:ext>
            </a:extLst>
          </p:cNvPr>
          <p:cNvSpPr txBox="1"/>
          <p:nvPr/>
        </p:nvSpPr>
        <p:spPr>
          <a:xfrm>
            <a:off x="8399137" y="6374142"/>
            <a:ext cx="325286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EC3B2-414F-DA4B-B853-A47E5377F7EE}"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sp>
        <p:nvSpPr>
          <p:cNvPr id="8" name="Picture Placeholder 7">
            <a:extLst>
              <a:ext uri="{FF2B5EF4-FFF2-40B4-BE49-F238E27FC236}">
                <a16:creationId xmlns:a16="http://schemas.microsoft.com/office/drawing/2014/main" id="{60803849-A7AF-F037-39C2-76EE472566D9}"/>
              </a:ext>
            </a:extLst>
          </p:cNvPr>
          <p:cNvSpPr>
            <a:spLocks noGrp="1"/>
          </p:cNvSpPr>
          <p:nvPr>
            <p:ph type="pic" sz="quarter" idx="12"/>
          </p:nvPr>
        </p:nvSpPr>
        <p:spPr/>
        <p:txBody>
          <a:bodyPr/>
          <a:lstStyle/>
          <a:p>
            <a:endParaRPr lang="en-GB"/>
          </a:p>
        </p:txBody>
      </p:sp>
      <p:sp>
        <p:nvSpPr>
          <p:cNvPr id="9" name="TextBox 8">
            <a:extLst>
              <a:ext uri="{FF2B5EF4-FFF2-40B4-BE49-F238E27FC236}">
                <a16:creationId xmlns:a16="http://schemas.microsoft.com/office/drawing/2014/main" id="{70B70966-1A1F-3B14-2B80-7817AF3CBEFF}"/>
              </a:ext>
            </a:extLst>
          </p:cNvPr>
          <p:cNvSpPr txBox="1"/>
          <p:nvPr/>
        </p:nvSpPr>
        <p:spPr>
          <a:xfrm>
            <a:off x="238125" y="0"/>
            <a:ext cx="2971799" cy="2381250"/>
          </a:xfrm>
          <a:prstGeom prst="rect">
            <a:avLst/>
          </a:prstGeom>
          <a:solidFill>
            <a:schemeClr val="bg1"/>
          </a:solidFill>
        </p:spPr>
        <p:txBody>
          <a:bodyPr wrap="square" rtlCol="0">
            <a:spAutoFit/>
          </a:bodyPr>
          <a:lstStyle/>
          <a:p>
            <a:endParaRPr lang="en-GB"/>
          </a:p>
        </p:txBody>
      </p:sp>
      <p:sp>
        <p:nvSpPr>
          <p:cNvPr id="4" name="TextBox 3">
            <a:extLst>
              <a:ext uri="{FF2B5EF4-FFF2-40B4-BE49-F238E27FC236}">
                <a16:creationId xmlns:a16="http://schemas.microsoft.com/office/drawing/2014/main" id="{91C69B1F-D47F-06FF-F53E-F96B8526D962}"/>
              </a:ext>
            </a:extLst>
          </p:cNvPr>
          <p:cNvSpPr txBox="1"/>
          <p:nvPr/>
        </p:nvSpPr>
        <p:spPr>
          <a:xfrm>
            <a:off x="314325" y="6374142"/>
            <a:ext cx="2076450" cy="36933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90835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Tools and dashboards</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6">
            <a:extLst>
              <a:ext uri="{FF2B5EF4-FFF2-40B4-BE49-F238E27FC236}">
                <a16:creationId xmlns:a16="http://schemas.microsoft.com/office/drawing/2014/main" id="{F27BC750-4980-8BEF-0B88-F4B80848F5D6}"/>
              </a:ext>
            </a:extLst>
          </p:cNvPr>
          <p:cNvGraphicFramePr>
            <a:graphicFrameLocks noGrp="1"/>
          </p:cNvGraphicFramePr>
          <p:nvPr>
            <p:extLst>
              <p:ext uri="{D42A27DB-BD31-4B8C-83A1-F6EECF244321}">
                <p14:modId xmlns:p14="http://schemas.microsoft.com/office/powerpoint/2010/main" val="925304140"/>
              </p:ext>
            </p:extLst>
          </p:nvPr>
        </p:nvGraphicFramePr>
        <p:xfrm>
          <a:off x="579561" y="1057232"/>
          <a:ext cx="11032876" cy="4881880"/>
        </p:xfrm>
        <a:graphic>
          <a:graphicData uri="http://schemas.openxmlformats.org/drawingml/2006/table">
            <a:tbl>
              <a:tblPr firstRow="1" bandRow="1">
                <a:tableStyleId>{5C22544A-7EE6-4342-B048-85BDC9FD1C3A}</a:tableStyleId>
              </a:tblPr>
              <a:tblGrid>
                <a:gridCol w="1399138">
                  <a:extLst>
                    <a:ext uri="{9D8B030D-6E8A-4147-A177-3AD203B41FA5}">
                      <a16:colId xmlns:a16="http://schemas.microsoft.com/office/drawing/2014/main" val="1221361763"/>
                    </a:ext>
                  </a:extLst>
                </a:gridCol>
                <a:gridCol w="1393151">
                  <a:extLst>
                    <a:ext uri="{9D8B030D-6E8A-4147-A177-3AD203B41FA5}">
                      <a16:colId xmlns:a16="http://schemas.microsoft.com/office/drawing/2014/main" val="718688007"/>
                    </a:ext>
                  </a:extLst>
                </a:gridCol>
                <a:gridCol w="3430461">
                  <a:extLst>
                    <a:ext uri="{9D8B030D-6E8A-4147-A177-3AD203B41FA5}">
                      <a16:colId xmlns:a16="http://schemas.microsoft.com/office/drawing/2014/main" val="3941883724"/>
                    </a:ext>
                  </a:extLst>
                </a:gridCol>
                <a:gridCol w="1370139">
                  <a:extLst>
                    <a:ext uri="{9D8B030D-6E8A-4147-A177-3AD203B41FA5}">
                      <a16:colId xmlns:a16="http://schemas.microsoft.com/office/drawing/2014/main" val="4052282195"/>
                    </a:ext>
                  </a:extLst>
                </a:gridCol>
                <a:gridCol w="3439987">
                  <a:extLst>
                    <a:ext uri="{9D8B030D-6E8A-4147-A177-3AD203B41FA5}">
                      <a16:colId xmlns:a16="http://schemas.microsoft.com/office/drawing/2014/main" val="3714401605"/>
                    </a:ext>
                  </a:extLst>
                </a:gridCol>
              </a:tblGrid>
              <a:tr h="370840">
                <a:tc>
                  <a:txBody>
                    <a:bodyPr/>
                    <a:lstStyle/>
                    <a:p>
                      <a:endParaRPr lang="en-GB" sz="1000"/>
                    </a:p>
                  </a:txBody>
                  <a:tcPr/>
                </a:tc>
                <a:tc>
                  <a:txBody>
                    <a:bodyPr/>
                    <a:lstStyle/>
                    <a:p>
                      <a:r>
                        <a:rPr lang="en-GB" sz="1000"/>
                        <a:t>Last published</a:t>
                      </a:r>
                    </a:p>
                  </a:txBody>
                  <a:tcPr/>
                </a:tc>
                <a:tc>
                  <a:txBody>
                    <a:bodyPr/>
                    <a:lstStyle/>
                    <a:p>
                      <a:r>
                        <a:rPr lang="en-GB" sz="1000"/>
                        <a:t>Indicators included</a:t>
                      </a:r>
                    </a:p>
                  </a:txBody>
                  <a:tcPr/>
                </a:tc>
                <a:tc>
                  <a:txBody>
                    <a:bodyPr/>
                    <a:lstStyle/>
                    <a:p>
                      <a:r>
                        <a:rPr lang="en-GB" sz="1000"/>
                        <a:t>Geography</a:t>
                      </a:r>
                    </a:p>
                  </a:txBody>
                  <a:tcPr/>
                </a:tc>
                <a:tc>
                  <a:txBody>
                    <a:bodyPr/>
                    <a:lstStyle/>
                    <a:p>
                      <a:r>
                        <a:rPr lang="en-GB" sz="1000"/>
                        <a:t>Considerations</a:t>
                      </a:r>
                    </a:p>
                  </a:txBody>
                  <a:tcPr/>
                </a:tc>
                <a:extLst>
                  <a:ext uri="{0D108BD9-81ED-4DB2-BD59-A6C34878D82A}">
                    <a16:rowId xmlns:a16="http://schemas.microsoft.com/office/drawing/2014/main" val="2804206341"/>
                  </a:ext>
                </a:extLst>
              </a:tr>
              <a:tr h="457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3"/>
                        </a:rPr>
                        <a:t>Subnational Ageing tool </a:t>
                      </a:r>
                      <a:endParaRPr lang="en-GB" sz="1000"/>
                    </a:p>
                  </a:txBody>
                  <a:tcPr/>
                </a:tc>
                <a:tc>
                  <a:txBody>
                    <a:bodyPr/>
                    <a:lstStyle/>
                    <a:p>
                      <a:r>
                        <a:rPr lang="en-GB" sz="1000"/>
                        <a:t>Post 2021 (uses Census 2021 data)</a:t>
                      </a:r>
                    </a:p>
                  </a:txBody>
                  <a:tcPr/>
                </a:tc>
                <a:tc>
                  <a:txBody>
                    <a:bodyPr/>
                    <a:lstStyle/>
                    <a:p>
                      <a:r>
                        <a:rPr lang="en-GB" sz="1000" b="0" i="0" kern="1200">
                          <a:solidFill>
                            <a:schemeClr val="dk1"/>
                          </a:solidFill>
                          <a:effectLst/>
                          <a:latin typeface="+mn-lt"/>
                          <a:ea typeface="+mn-ea"/>
                          <a:cs typeface="+mn-cs"/>
                        </a:rPr>
                        <a:t>Median age and percentage aged 65 years and over) and other indicators, including economic activity at older ages, one-person households headed by an older person and life expectancy.</a:t>
                      </a:r>
                      <a:endParaRPr lang="en-GB" sz="1000"/>
                    </a:p>
                  </a:txBody>
                  <a:tcPr/>
                </a:tc>
                <a:tc>
                  <a:txBody>
                    <a:bodyPr/>
                    <a:lstStyle/>
                    <a:p>
                      <a:r>
                        <a:rPr lang="en-GB" sz="1000" b="0" i="0" kern="1200">
                          <a:solidFill>
                            <a:schemeClr val="dk1"/>
                          </a:solidFill>
                          <a:effectLst/>
                          <a:latin typeface="+mn-lt"/>
                          <a:ea typeface="+mn-ea"/>
                          <a:cs typeface="+mn-cs"/>
                        </a:rPr>
                        <a:t>Lower-tier local authorities, regions and countries in the UK</a:t>
                      </a:r>
                      <a:endParaRPr lang="en-GB" sz="1000"/>
                    </a:p>
                  </a:txBody>
                  <a:tcPr/>
                </a:tc>
                <a:tc>
                  <a:txBody>
                    <a:bodyPr/>
                    <a:lstStyle/>
                    <a:p>
                      <a:endParaRPr lang="en-GB" sz="1000"/>
                    </a:p>
                  </a:txBody>
                  <a:tcPr/>
                </a:tc>
                <a:extLst>
                  <a:ext uri="{0D108BD9-81ED-4DB2-BD59-A6C34878D82A}">
                    <a16:rowId xmlns:a16="http://schemas.microsoft.com/office/drawing/2014/main" val="1698638575"/>
                  </a:ext>
                </a:extLst>
              </a:tr>
              <a:tr h="370840">
                <a:tc>
                  <a:txBody>
                    <a:bodyPr/>
                    <a:lstStyle/>
                    <a:p>
                      <a:r>
                        <a:rPr lang="en-GB" sz="1000">
                          <a:hlinkClick r:id="rId4"/>
                        </a:rPr>
                        <a:t>Local indicators</a:t>
                      </a:r>
                      <a:endParaRPr lang="en-GB" sz="1000"/>
                    </a:p>
                  </a:txBody>
                  <a:tcPr/>
                </a:tc>
                <a:tc>
                  <a:txBody>
                    <a:bodyPr/>
                    <a:lstStyle/>
                    <a:p>
                      <a:r>
                        <a:rPr lang="en-GB" sz="1000"/>
                        <a:t>As for each individual data source included</a:t>
                      </a:r>
                    </a:p>
                  </a:txBody>
                  <a:tcPr/>
                </a:tc>
                <a:tc>
                  <a:txBody>
                    <a:bodyPr/>
                    <a:lstStyle/>
                    <a:p>
                      <a:r>
                        <a:rPr lang="en-GB" sz="1000"/>
                        <a:t>Provides links to 77 local indicators on the economy (including employment), housing, education and skills, health and wellbeing (health living, disease and preventable mortality, life expectancy, self-reported wellbeing), connectivity and crime</a:t>
                      </a:r>
                    </a:p>
                  </a:txBody>
                  <a:tcPr/>
                </a:tc>
                <a:tc>
                  <a:txBody>
                    <a:bodyPr/>
                    <a:lstStyle/>
                    <a:p>
                      <a:r>
                        <a:rPr lang="en-GB" sz="1000"/>
                        <a:t>England, region, upper tier and lower tier local authority</a:t>
                      </a:r>
                    </a:p>
                  </a:txBody>
                  <a:tcPr/>
                </a:tc>
                <a:tc>
                  <a:txBody>
                    <a:bodyPr/>
                    <a:lstStyle/>
                    <a:p>
                      <a:r>
                        <a:rPr lang="en-GB" sz="1000"/>
                        <a:t>Not broken down by age group</a:t>
                      </a:r>
                    </a:p>
                  </a:txBody>
                  <a:tcPr/>
                </a:tc>
                <a:extLst>
                  <a:ext uri="{0D108BD9-81ED-4DB2-BD59-A6C34878D82A}">
                    <a16:rowId xmlns:a16="http://schemas.microsoft.com/office/drawing/2014/main" val="2059053283"/>
                  </a:ext>
                </a:extLst>
              </a:tr>
              <a:tr h="370840">
                <a:tc>
                  <a:txBody>
                    <a:bodyPr/>
                    <a:lstStyle/>
                    <a:p>
                      <a:r>
                        <a:rPr lang="en-GB" sz="1000">
                          <a:hlinkClick r:id="rId5"/>
                        </a:rPr>
                        <a:t>The Health foundation local authority dashboard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29 August 2024. This is the beta version of the dashboard; in development</a:t>
                      </a:r>
                    </a:p>
                    <a:p>
                      <a:endParaRPr lang="en-GB" sz="1000"/>
                    </a:p>
                  </a:txBody>
                  <a:tcPr/>
                </a:tc>
                <a:tc>
                  <a:txBody>
                    <a:bodyPr/>
                    <a:lstStyle/>
                    <a:p>
                      <a:r>
                        <a:rPr lang="en-GB" sz="1000"/>
                        <a:t>Life expectancy and healthy life expectancy by local authority (highlighting health inequalities)</a:t>
                      </a:r>
                    </a:p>
                    <a:p>
                      <a:r>
                        <a:rPr lang="en-GB" sz="1000"/>
                        <a:t>Life expectancy at birth by IMD deprivation decile of neighbourhoods (MSOAs) in each local authority</a:t>
                      </a:r>
                    </a:p>
                    <a:p>
                      <a:r>
                        <a:rPr lang="en-GB" sz="1000"/>
                        <a:t>Has a variety of indicators under the headings of Work, Money and resources, Housing, and transport, with each indicator mapped against life expectancy and healthy life expectancy for each MSOA.</a:t>
                      </a:r>
                    </a:p>
                  </a:txBody>
                  <a:tcPr/>
                </a:tc>
                <a:tc>
                  <a:txBody>
                    <a:bodyPr/>
                    <a:lstStyle/>
                    <a:p>
                      <a:r>
                        <a:rPr lang="en-GB" sz="1000"/>
                        <a:t>Local authority</a:t>
                      </a:r>
                    </a:p>
                  </a:txBody>
                  <a:tcPr/>
                </a:tc>
                <a:tc>
                  <a:txBody>
                    <a:bodyPr/>
                    <a:lstStyle/>
                    <a:p>
                      <a:r>
                        <a:rPr lang="en-GB" sz="1000"/>
                        <a:t>No further age breakdowns possible</a:t>
                      </a:r>
                    </a:p>
                  </a:txBody>
                  <a:tcPr/>
                </a:tc>
                <a:extLst>
                  <a:ext uri="{0D108BD9-81ED-4DB2-BD59-A6C34878D82A}">
                    <a16:rowId xmlns:a16="http://schemas.microsoft.com/office/drawing/2014/main" val="1819615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6"/>
                        </a:rPr>
                        <a:t>House of Commons Library: Local People and Places data</a:t>
                      </a:r>
                      <a:endParaRPr lang="en-GB" sz="1000"/>
                    </a:p>
                  </a:txBody>
                  <a:tcPr/>
                </a:tc>
                <a:tc>
                  <a:txBody>
                    <a:bodyPr/>
                    <a:lstStyle/>
                    <a:p>
                      <a:r>
                        <a:rPr lang="en-GB" sz="1000"/>
                        <a:t>Updated on an ongoing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Much data here from Census 2021. Has a </a:t>
                      </a:r>
                      <a:r>
                        <a:rPr lang="en-GB" sz="1000">
                          <a:hlinkClick r:id="rId7"/>
                        </a:rPr>
                        <a:t>dashboard for health conditions</a:t>
                      </a:r>
                      <a:r>
                        <a:rPr lang="en-GB" sz="1000"/>
                        <a:t>, </a:t>
                      </a:r>
                      <a:r>
                        <a:rPr lang="en-GB" sz="1000">
                          <a:hlinkClick r:id="rId8"/>
                        </a:rPr>
                        <a:t>housing supply</a:t>
                      </a:r>
                      <a:r>
                        <a:rPr lang="en-GB" sz="1000"/>
                        <a:t> among others.</a:t>
                      </a:r>
                    </a:p>
                  </a:txBody>
                  <a:tcPr/>
                </a:tc>
                <a:tc>
                  <a:txBody>
                    <a:bodyPr/>
                    <a:lstStyle/>
                    <a:p>
                      <a:r>
                        <a:rPr lang="en-GB" sz="1000"/>
                        <a:t>Westminster constituency</a:t>
                      </a:r>
                    </a:p>
                  </a:txBody>
                  <a:tcPr/>
                </a:tc>
                <a:tc>
                  <a:txBody>
                    <a:bodyPr/>
                    <a:lstStyle/>
                    <a:p>
                      <a:endParaRPr lang="en-GB" sz="1000"/>
                    </a:p>
                  </a:txBody>
                  <a:tcPr/>
                </a:tc>
                <a:extLst>
                  <a:ext uri="{0D108BD9-81ED-4DB2-BD59-A6C34878D82A}">
                    <a16:rowId xmlns:a16="http://schemas.microsoft.com/office/drawing/2014/main" val="34252371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Ofcom. </a:t>
                      </a:r>
                      <a:r>
                        <a:rPr lang="en-GB" sz="1000" b="0" i="0" kern="1200">
                          <a:solidFill>
                            <a:schemeClr val="dk1"/>
                          </a:solidFill>
                          <a:effectLst/>
                          <a:latin typeface="+mn-lt"/>
                          <a:ea typeface="+mn-ea"/>
                          <a:cs typeface="+mn-cs"/>
                          <a:hlinkClick r:id="rId9"/>
                        </a:rPr>
                        <a:t>Adults' media use and attitudes 2023</a:t>
                      </a:r>
                      <a:endParaRPr lang="en-GB" sz="1000" b="0" i="0" kern="1200">
                        <a:solidFill>
                          <a:schemeClr val="dk1"/>
                        </a:solidFill>
                        <a:effectLst/>
                        <a:latin typeface="+mn-lt"/>
                        <a:ea typeface="+mn-ea"/>
                        <a:cs typeface="+mn-cs"/>
                      </a:endParaRPr>
                    </a:p>
                  </a:txBody>
                  <a:tcPr/>
                </a:tc>
                <a:tc>
                  <a:txBody>
                    <a:bodyPr/>
                    <a:lstStyle/>
                    <a:p>
                      <a:r>
                        <a:rPr lang="en-GB" sz="1000"/>
                        <a:t>March 2023</a:t>
                      </a:r>
                    </a:p>
                  </a:txBody>
                  <a:tcPr/>
                </a:tc>
                <a:tc>
                  <a:txBody>
                    <a:bodyPr/>
                    <a:lstStyle/>
                    <a:p>
                      <a:r>
                        <a:rPr lang="en-GB" sz="1000"/>
                        <a:t>Indicators on digital access, knowledge and understanding, behaviours and attitudes by age </a:t>
                      </a:r>
                    </a:p>
                  </a:txBody>
                  <a:tcPr/>
                </a:tc>
                <a:tc>
                  <a:txBody>
                    <a:bodyPr/>
                    <a:lstStyle/>
                    <a:p>
                      <a:r>
                        <a:rPr lang="en-GB" sz="1000"/>
                        <a:t>Country only (England, Scotland, NI and Wales)</a:t>
                      </a:r>
                    </a:p>
                  </a:txBody>
                  <a:tcPr/>
                </a:tc>
                <a:tc>
                  <a:txBody>
                    <a:bodyPr/>
                    <a:lstStyle/>
                    <a:p>
                      <a:endParaRPr lang="en-GB" sz="1000"/>
                    </a:p>
                  </a:txBody>
                  <a:tcPr/>
                </a:tc>
                <a:extLst>
                  <a:ext uri="{0D108BD9-81ED-4DB2-BD59-A6C34878D82A}">
                    <a16:rowId xmlns:a16="http://schemas.microsoft.com/office/drawing/2014/main" val="1742348984"/>
                  </a:ext>
                </a:extLst>
              </a:tr>
              <a:tr h="370840">
                <a:tc>
                  <a:txBody>
                    <a:bodyPr/>
                    <a:lstStyle/>
                    <a:p>
                      <a:r>
                        <a:rPr lang="en-GB" sz="1000">
                          <a:hlinkClick r:id="rId10"/>
                        </a:rPr>
                        <a:t>Health state life expectancies, UK: 2018 to 2020</a:t>
                      </a:r>
                      <a:endParaRPr lang="en-GB" sz="1000"/>
                    </a:p>
                  </a:txBody>
                  <a:tcPr/>
                </a:tc>
                <a:tc>
                  <a:txBody>
                    <a:bodyPr/>
                    <a:lstStyle/>
                    <a:p>
                      <a:r>
                        <a:rPr lang="en-GB" sz="1000"/>
                        <a:t>March 2022, next release TBA</a:t>
                      </a:r>
                    </a:p>
                  </a:txBody>
                  <a:tcPr/>
                </a:tc>
                <a:tc>
                  <a:txBody>
                    <a:bodyPr/>
                    <a:lstStyle/>
                    <a:p>
                      <a:r>
                        <a:rPr lang="en-GB" sz="1000"/>
                        <a:t>Health life expectancy, Disability-free life expectancy</a:t>
                      </a:r>
                    </a:p>
                  </a:txBody>
                  <a:tcPr/>
                </a:tc>
                <a:tc>
                  <a:txBody>
                    <a:bodyPr/>
                    <a:lstStyle/>
                    <a:p>
                      <a:r>
                        <a:rPr lang="en-GB" sz="1000"/>
                        <a:t>Local authorities</a:t>
                      </a:r>
                    </a:p>
                  </a:txBody>
                  <a:tcPr/>
                </a:tc>
                <a:tc>
                  <a:txBody>
                    <a:bodyPr/>
                    <a:lstStyle/>
                    <a:p>
                      <a:r>
                        <a:rPr lang="en-GB" sz="1000"/>
                        <a:t>This is a report but see Figures 8 and 9 for interactive charts providing HLE and DFLE at birth and age 65 for men and women.</a:t>
                      </a:r>
                    </a:p>
                  </a:txBody>
                  <a:tcPr/>
                </a:tc>
                <a:extLst>
                  <a:ext uri="{0D108BD9-81ED-4DB2-BD59-A6C34878D82A}">
                    <a16:rowId xmlns:a16="http://schemas.microsoft.com/office/drawing/2014/main" val="3642488404"/>
                  </a:ext>
                </a:extLst>
              </a:tr>
            </a:tbl>
          </a:graphicData>
        </a:graphic>
      </p:graphicFrame>
    </p:spTree>
    <p:extLst>
      <p:ext uri="{BB962C8B-B14F-4D97-AF65-F5344CB8AC3E}">
        <p14:creationId xmlns:p14="http://schemas.microsoft.com/office/powerpoint/2010/main" val="173942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Tools and dashboards (</a:t>
            </a:r>
            <a:r>
              <a:rPr lang="en-GB" i="1"/>
              <a:t>continued</a:t>
            </a:r>
            <a:r>
              <a:rPr lang="en-GB"/>
              <a:t>)</a:t>
            </a:r>
          </a:p>
        </p:txBody>
      </p:sp>
      <p:graphicFrame>
        <p:nvGraphicFramePr>
          <p:cNvPr id="7" name="Table 6">
            <a:extLst>
              <a:ext uri="{FF2B5EF4-FFF2-40B4-BE49-F238E27FC236}">
                <a16:creationId xmlns:a16="http://schemas.microsoft.com/office/drawing/2014/main" id="{F27BC750-4980-8BEF-0B88-F4B80848F5D6}"/>
              </a:ext>
            </a:extLst>
          </p:cNvPr>
          <p:cNvGraphicFramePr>
            <a:graphicFrameLocks noGrp="1"/>
          </p:cNvGraphicFramePr>
          <p:nvPr>
            <p:extLst>
              <p:ext uri="{D42A27DB-BD31-4B8C-83A1-F6EECF244321}">
                <p14:modId xmlns:p14="http://schemas.microsoft.com/office/powerpoint/2010/main" val="3221356048"/>
              </p:ext>
            </p:extLst>
          </p:nvPr>
        </p:nvGraphicFramePr>
        <p:xfrm>
          <a:off x="609600" y="1057232"/>
          <a:ext cx="10972800" cy="38455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21361763"/>
                    </a:ext>
                  </a:extLst>
                </a:gridCol>
                <a:gridCol w="1381125">
                  <a:extLst>
                    <a:ext uri="{9D8B030D-6E8A-4147-A177-3AD203B41FA5}">
                      <a16:colId xmlns:a16="http://schemas.microsoft.com/office/drawing/2014/main" val="718688007"/>
                    </a:ext>
                  </a:extLst>
                </a:gridCol>
                <a:gridCol w="3409950">
                  <a:extLst>
                    <a:ext uri="{9D8B030D-6E8A-4147-A177-3AD203B41FA5}">
                      <a16:colId xmlns:a16="http://schemas.microsoft.com/office/drawing/2014/main" val="3941883724"/>
                    </a:ext>
                  </a:extLst>
                </a:gridCol>
                <a:gridCol w="1400175">
                  <a:extLst>
                    <a:ext uri="{9D8B030D-6E8A-4147-A177-3AD203B41FA5}">
                      <a16:colId xmlns:a16="http://schemas.microsoft.com/office/drawing/2014/main" val="4052282195"/>
                    </a:ext>
                  </a:extLst>
                </a:gridCol>
                <a:gridCol w="3409950">
                  <a:extLst>
                    <a:ext uri="{9D8B030D-6E8A-4147-A177-3AD203B41FA5}">
                      <a16:colId xmlns:a16="http://schemas.microsoft.com/office/drawing/2014/main" val="3714401605"/>
                    </a:ext>
                  </a:extLst>
                </a:gridCol>
              </a:tblGrid>
              <a:tr h="370840">
                <a:tc>
                  <a:txBody>
                    <a:bodyPr/>
                    <a:lstStyle/>
                    <a:p>
                      <a:endParaRPr lang="en-GB" sz="1000"/>
                    </a:p>
                  </a:txBody>
                  <a:tcPr/>
                </a:tc>
                <a:tc>
                  <a:txBody>
                    <a:bodyPr/>
                    <a:lstStyle/>
                    <a:p>
                      <a:r>
                        <a:rPr lang="en-GB" sz="1000"/>
                        <a:t>Published</a:t>
                      </a:r>
                    </a:p>
                  </a:txBody>
                  <a:tcPr/>
                </a:tc>
                <a:tc>
                  <a:txBody>
                    <a:bodyPr/>
                    <a:lstStyle/>
                    <a:p>
                      <a:r>
                        <a:rPr lang="en-GB" sz="1000"/>
                        <a:t>Indicators included</a:t>
                      </a:r>
                    </a:p>
                  </a:txBody>
                  <a:tcPr/>
                </a:tc>
                <a:tc>
                  <a:txBody>
                    <a:bodyPr/>
                    <a:lstStyle/>
                    <a:p>
                      <a:r>
                        <a:rPr lang="en-GB" sz="1000"/>
                        <a:t>Geography</a:t>
                      </a:r>
                    </a:p>
                  </a:txBody>
                  <a:tcPr/>
                </a:tc>
                <a:tc>
                  <a:txBody>
                    <a:bodyPr/>
                    <a:lstStyle/>
                    <a:p>
                      <a:r>
                        <a:rPr lang="en-GB" sz="1000"/>
                        <a:t>Considerations</a:t>
                      </a:r>
                    </a:p>
                  </a:txBody>
                  <a:tcPr/>
                </a:tc>
                <a:extLst>
                  <a:ext uri="{0D108BD9-81ED-4DB2-BD59-A6C34878D82A}">
                    <a16:rowId xmlns:a16="http://schemas.microsoft.com/office/drawing/2014/main" val="2804206341"/>
                  </a:ext>
                </a:extLst>
              </a:tr>
              <a:tr h="370840">
                <a:tc>
                  <a:txBody>
                    <a:bodyPr/>
                    <a:lstStyle/>
                    <a:p>
                      <a:r>
                        <a:rPr lang="en-GB" sz="1000">
                          <a:hlinkClick r:id="rId3"/>
                        </a:rPr>
                        <a:t>Analysis of Population Estimates Tool, England and Wales, mid-2023</a:t>
                      </a:r>
                      <a:endParaRPr lang="en-GB" sz="1000"/>
                    </a:p>
                  </a:txBody>
                  <a:tcPr/>
                </a:tc>
                <a:tc>
                  <a:txBody>
                    <a:bodyPr/>
                    <a:lstStyle/>
                    <a:p>
                      <a:r>
                        <a:rPr lang="en-GB" sz="1000"/>
                        <a:t>July 2024; next publication scheduled for summer 2025</a:t>
                      </a:r>
                    </a:p>
                  </a:txBody>
                  <a:tcPr/>
                </a:tc>
                <a:tc>
                  <a:txBody>
                    <a:bodyPr/>
                    <a:lstStyle/>
                    <a:p>
                      <a:r>
                        <a:rPr lang="en-GB" sz="1000"/>
                        <a:t>Population estimates by single year of age for 2023; population change year on year since 2011; population pyramid for every year from 2011 to 2023; median age. </a:t>
                      </a:r>
                    </a:p>
                  </a:txBody>
                  <a:tcPr/>
                </a:tc>
                <a:tc>
                  <a:txBody>
                    <a:bodyPr/>
                    <a:lstStyle/>
                    <a:p>
                      <a:r>
                        <a:rPr lang="en-GB" sz="1000"/>
                        <a:t>Countries, regions, counties, London boroughs, districts and unitary authorities in England; unitary authorities in Wales</a:t>
                      </a:r>
                    </a:p>
                  </a:txBody>
                  <a:tcPr/>
                </a:tc>
                <a:tc>
                  <a:txBody>
                    <a:bodyPr/>
                    <a:lstStyle/>
                    <a:p>
                      <a:r>
                        <a:rPr lang="en-GB" sz="1000"/>
                        <a:t>Opens as an excel file. There are drop down boxes to select geography and year. Provides population estimates, population change, population pyramid, median age and components of change at levels of geography shown at left. </a:t>
                      </a:r>
                    </a:p>
                  </a:txBody>
                  <a:tcPr/>
                </a:tc>
                <a:extLst>
                  <a:ext uri="{0D108BD9-81ED-4DB2-BD59-A6C34878D82A}">
                    <a16:rowId xmlns:a16="http://schemas.microsoft.com/office/drawing/2014/main" val="2059053283"/>
                  </a:ext>
                </a:extLst>
              </a:tr>
              <a:tr h="370840">
                <a:tc>
                  <a:txBody>
                    <a:bodyPr/>
                    <a:lstStyle/>
                    <a:p>
                      <a:r>
                        <a:rPr lang="en-GB" sz="1000">
                          <a:hlinkClick r:id="rId4"/>
                        </a:rPr>
                        <a:t>Population estimates for England and Wales: mid 2023</a:t>
                      </a:r>
                      <a:endParaRPr lang="en-GB" sz="1000"/>
                    </a:p>
                  </a:txBody>
                  <a:tcPr/>
                </a:tc>
                <a:tc>
                  <a:txBody>
                    <a:bodyPr/>
                    <a:lstStyle/>
                    <a:p>
                      <a:r>
                        <a:rPr lang="en-GB" sz="1000"/>
                        <a:t>July 2024, next release TBA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Population estimates for mid 2023 with population pyramids for 2021, 2022 and 2023; regional population change in year to mid-2021, to mid-2022 and to mid-2023; and population change from </a:t>
                      </a:r>
                      <a:r>
                        <a:rPr lang="en-GB" sz="1000" b="0" i="0" kern="1200">
                          <a:solidFill>
                            <a:schemeClr val="dk1"/>
                          </a:solidFill>
                          <a:effectLst/>
                          <a:latin typeface="+mn-lt"/>
                          <a:ea typeface="+mn-ea"/>
                          <a:cs typeface="+mn-cs"/>
                        </a:rPr>
                        <a:t>mid-2021 to mid-2022 and from mid-2022 to mid-2023. </a:t>
                      </a:r>
                    </a:p>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Local authorities</a:t>
                      </a:r>
                    </a:p>
                    <a:p>
                      <a:endParaRPr lang="en-GB" sz="1000"/>
                    </a:p>
                  </a:txBody>
                  <a:tcPr/>
                </a:tc>
                <a:tc>
                  <a:txBody>
                    <a:bodyPr/>
                    <a:lstStyle/>
                    <a:p>
                      <a:r>
                        <a:rPr lang="en-GB" sz="1000"/>
                        <a:t>This is a report but see Figure 5 for interactive population pyramid by local authority for 2021, 2022 and 2023; Figure 8 for population change in local authorities of England and Wales between 2021 and 2022 and between 2022 and 2023.</a:t>
                      </a:r>
                    </a:p>
                    <a:p>
                      <a:endParaRPr lang="en-GB" sz="1000"/>
                    </a:p>
                    <a:p>
                      <a:r>
                        <a:rPr lang="en-GB" sz="1000" i="1"/>
                        <a:t>Note this data is the same as in tool above but is represented differently which may be useful. </a:t>
                      </a:r>
                    </a:p>
                  </a:txBody>
                  <a:tcPr/>
                </a:tc>
                <a:extLst>
                  <a:ext uri="{0D108BD9-81ED-4DB2-BD59-A6C34878D82A}">
                    <a16:rowId xmlns:a16="http://schemas.microsoft.com/office/drawing/2014/main" val="248625637"/>
                  </a:ext>
                </a:extLst>
              </a:tr>
              <a:tr h="369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5"/>
                        </a:rPr>
                        <a:t>Subnational population projections for England: 2022-based</a:t>
                      </a:r>
                      <a:endParaRPr lang="en-GB" sz="1000" b="0" i="0" kern="1200">
                        <a:solidFill>
                          <a:schemeClr val="dk1"/>
                        </a:solidFill>
                        <a:effectLst/>
                        <a:latin typeface="+mn-lt"/>
                        <a:ea typeface="+mn-ea"/>
                        <a:cs typeface="+mn-cs"/>
                      </a:endParaRPr>
                    </a:p>
                    <a:p>
                      <a:endParaRPr lang="en-GB" sz="1000" b="0"/>
                    </a:p>
                  </a:txBody>
                  <a:tcPr/>
                </a:tc>
                <a:tc>
                  <a:txBody>
                    <a:bodyPr/>
                    <a:lstStyle/>
                    <a:p>
                      <a:r>
                        <a:rPr lang="en-US" sz="1000"/>
                        <a:t>June 2024, next release TBA</a:t>
                      </a:r>
                      <a:endParaRPr lang="en-GB" sz="1000"/>
                    </a:p>
                  </a:txBody>
                  <a:tcPr/>
                </a:tc>
                <a:tc>
                  <a:txBody>
                    <a:bodyPr/>
                    <a:lstStyle/>
                    <a:p>
                      <a:r>
                        <a:rPr lang="en-US" sz="1000" b="0" i="0" kern="1200">
                          <a:solidFill>
                            <a:schemeClr val="dk1"/>
                          </a:solidFill>
                          <a:effectLst/>
                          <a:latin typeface="+mn-lt"/>
                          <a:ea typeface="+mn-ea"/>
                          <a:cs typeface="+mn-cs"/>
                        </a:rPr>
                        <a:t>Population projection, population change, net internal migration, age structure and median age for years from 2022 to 2047</a:t>
                      </a:r>
                      <a:endParaRPr lang="en-GB" sz="1000">
                        <a:latin typeface="+mn-lt"/>
                      </a:endParaRPr>
                    </a:p>
                  </a:txBody>
                  <a:tcPr/>
                </a:tc>
                <a:tc>
                  <a:txBody>
                    <a:bodyPr/>
                    <a:lstStyle/>
                    <a:p>
                      <a:r>
                        <a:rPr lang="en-US" sz="1000" b="0" i="0" kern="1200">
                          <a:solidFill>
                            <a:schemeClr val="dk1"/>
                          </a:solidFill>
                          <a:effectLst/>
                          <a:latin typeface="+mn-lt"/>
                          <a:ea typeface="+mn-ea"/>
                          <a:cs typeface="+mn-cs"/>
                        </a:rPr>
                        <a:t>English local authorities and health geographies</a:t>
                      </a:r>
                      <a:endParaRPr lang="en-GB" sz="1000"/>
                    </a:p>
                  </a:txBody>
                  <a:tcPr/>
                </a:tc>
                <a:tc>
                  <a:txBody>
                    <a:bodyPr/>
                    <a:lstStyle/>
                    <a:p>
                      <a:r>
                        <a:rPr lang="en-US" sz="1000"/>
                        <a:t>Section 3 gives projected changed by local authority including a population pyramid and age profile for each local authority.</a:t>
                      </a:r>
                    </a:p>
                    <a:p>
                      <a:r>
                        <a:rPr lang="en-US" sz="1000"/>
                        <a:t>Section 5 gives projected change by age.</a:t>
                      </a:r>
                      <a:endParaRPr lang="en-GB" sz="1000"/>
                    </a:p>
                  </a:txBody>
                  <a:tcPr/>
                </a:tc>
                <a:extLst>
                  <a:ext uri="{0D108BD9-81ED-4DB2-BD59-A6C34878D82A}">
                    <a16:rowId xmlns:a16="http://schemas.microsoft.com/office/drawing/2014/main" val="2049670512"/>
                  </a:ext>
                </a:extLst>
              </a:tr>
            </a:tbl>
          </a:graphicData>
        </a:graphic>
      </p:graphicFrame>
    </p:spTree>
    <p:extLst>
      <p:ext uri="{BB962C8B-B14F-4D97-AF65-F5344CB8AC3E}">
        <p14:creationId xmlns:p14="http://schemas.microsoft.com/office/powerpoint/2010/main" val="211333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4A62-F30D-F9A9-820D-AACA63195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2F5F6-FAAA-876C-0A51-F92B954FE9D4}"/>
              </a:ext>
            </a:extLst>
          </p:cNvPr>
          <p:cNvSpPr>
            <a:spLocks noGrp="1"/>
          </p:cNvSpPr>
          <p:nvPr>
            <p:ph type="title"/>
          </p:nvPr>
        </p:nvSpPr>
        <p:spPr/>
        <p:txBody>
          <a:bodyPr/>
          <a:lstStyle/>
          <a:p>
            <a:r>
              <a:rPr lang="en-GB"/>
              <a:t>Tools and dashboards (</a:t>
            </a:r>
            <a:r>
              <a:rPr lang="en-GB" i="1"/>
              <a:t>continued</a:t>
            </a:r>
            <a:r>
              <a:rPr lang="en-GB"/>
              <a:t>)</a:t>
            </a:r>
          </a:p>
        </p:txBody>
      </p:sp>
      <p:graphicFrame>
        <p:nvGraphicFramePr>
          <p:cNvPr id="7" name="Table 6">
            <a:extLst>
              <a:ext uri="{FF2B5EF4-FFF2-40B4-BE49-F238E27FC236}">
                <a16:creationId xmlns:a16="http://schemas.microsoft.com/office/drawing/2014/main" id="{3C049B87-ABF9-65CE-BF41-164FCC5E8814}"/>
              </a:ext>
            </a:extLst>
          </p:cNvPr>
          <p:cNvGraphicFramePr>
            <a:graphicFrameLocks noGrp="1"/>
          </p:cNvGraphicFramePr>
          <p:nvPr>
            <p:extLst>
              <p:ext uri="{D42A27DB-BD31-4B8C-83A1-F6EECF244321}">
                <p14:modId xmlns:p14="http://schemas.microsoft.com/office/powerpoint/2010/main" val="1453380875"/>
              </p:ext>
            </p:extLst>
          </p:nvPr>
        </p:nvGraphicFramePr>
        <p:xfrm>
          <a:off x="609600" y="1057232"/>
          <a:ext cx="10972800" cy="26873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21361763"/>
                    </a:ext>
                  </a:extLst>
                </a:gridCol>
                <a:gridCol w="1381125">
                  <a:extLst>
                    <a:ext uri="{9D8B030D-6E8A-4147-A177-3AD203B41FA5}">
                      <a16:colId xmlns:a16="http://schemas.microsoft.com/office/drawing/2014/main" val="718688007"/>
                    </a:ext>
                  </a:extLst>
                </a:gridCol>
                <a:gridCol w="3409950">
                  <a:extLst>
                    <a:ext uri="{9D8B030D-6E8A-4147-A177-3AD203B41FA5}">
                      <a16:colId xmlns:a16="http://schemas.microsoft.com/office/drawing/2014/main" val="3941883724"/>
                    </a:ext>
                  </a:extLst>
                </a:gridCol>
                <a:gridCol w="1400175">
                  <a:extLst>
                    <a:ext uri="{9D8B030D-6E8A-4147-A177-3AD203B41FA5}">
                      <a16:colId xmlns:a16="http://schemas.microsoft.com/office/drawing/2014/main" val="4052282195"/>
                    </a:ext>
                  </a:extLst>
                </a:gridCol>
                <a:gridCol w="3409950">
                  <a:extLst>
                    <a:ext uri="{9D8B030D-6E8A-4147-A177-3AD203B41FA5}">
                      <a16:colId xmlns:a16="http://schemas.microsoft.com/office/drawing/2014/main" val="3714401605"/>
                    </a:ext>
                  </a:extLst>
                </a:gridCol>
              </a:tblGrid>
              <a:tr h="370840">
                <a:tc>
                  <a:txBody>
                    <a:bodyPr/>
                    <a:lstStyle/>
                    <a:p>
                      <a:endParaRPr lang="en-GB" sz="1000"/>
                    </a:p>
                  </a:txBody>
                  <a:tcPr/>
                </a:tc>
                <a:tc>
                  <a:txBody>
                    <a:bodyPr/>
                    <a:lstStyle/>
                    <a:p>
                      <a:r>
                        <a:rPr lang="en-GB" sz="1000"/>
                        <a:t>Published</a:t>
                      </a:r>
                    </a:p>
                  </a:txBody>
                  <a:tcPr/>
                </a:tc>
                <a:tc>
                  <a:txBody>
                    <a:bodyPr/>
                    <a:lstStyle/>
                    <a:p>
                      <a:r>
                        <a:rPr lang="en-GB" sz="1000"/>
                        <a:t>Indicators included</a:t>
                      </a:r>
                    </a:p>
                  </a:txBody>
                  <a:tcPr/>
                </a:tc>
                <a:tc>
                  <a:txBody>
                    <a:bodyPr/>
                    <a:lstStyle/>
                    <a:p>
                      <a:r>
                        <a:rPr lang="en-GB" sz="1000"/>
                        <a:t>Geography</a:t>
                      </a:r>
                    </a:p>
                  </a:txBody>
                  <a:tcPr/>
                </a:tc>
                <a:tc>
                  <a:txBody>
                    <a:bodyPr/>
                    <a:lstStyle/>
                    <a:p>
                      <a:r>
                        <a:rPr lang="en-GB" sz="1000"/>
                        <a:t>Considerations</a:t>
                      </a:r>
                    </a:p>
                  </a:txBody>
                  <a:tcPr/>
                </a:tc>
                <a:extLst>
                  <a:ext uri="{0D108BD9-81ED-4DB2-BD59-A6C34878D82A}">
                    <a16:rowId xmlns:a16="http://schemas.microsoft.com/office/drawing/2014/main" val="2804206341"/>
                  </a:ext>
                </a:extLst>
              </a:tr>
              <a:tr h="369232">
                <a:tc>
                  <a:txBody>
                    <a:bodyPr/>
                    <a:lstStyle/>
                    <a:p>
                      <a:r>
                        <a:rPr lang="en-GB" sz="1000">
                          <a:hlinkClick r:id="rId3"/>
                        </a:rPr>
                        <a:t>Transport statistics finder: interactive dashboard</a:t>
                      </a:r>
                      <a:endParaRPr lang="en-GB" sz="1000"/>
                    </a:p>
                  </a:txBody>
                  <a:tcPr/>
                </a:tc>
                <a:tc>
                  <a:txBody>
                    <a:bodyPr/>
                    <a:lstStyle/>
                    <a:p>
                      <a:r>
                        <a:rPr lang="en-GB" sz="1000"/>
                        <a:t>Latest data from July 2024</a:t>
                      </a:r>
                    </a:p>
                  </a:txBody>
                  <a:tcPr/>
                </a:tc>
                <a:tc>
                  <a:txBody>
                    <a:bodyPr/>
                    <a:lstStyle/>
                    <a:p>
                      <a:r>
                        <a:rPr lang="en-GB" sz="1000"/>
                        <a:t>An overview of all Department for Transport statistical data tables., including National Travel Survey and the Active Lives Survey from Sport England. </a:t>
                      </a:r>
                    </a:p>
                  </a:txBody>
                  <a:tcPr/>
                </a:tc>
                <a:tc>
                  <a:txBody>
                    <a:bodyPr/>
                    <a:lstStyle/>
                    <a:p>
                      <a:r>
                        <a:rPr lang="en-GB" sz="1000"/>
                        <a:t>Various: some tables are UK, some GB;  some provide regional data and data for urban-rural classifications, some local authorities. </a:t>
                      </a:r>
                    </a:p>
                  </a:txBody>
                  <a:tcPr/>
                </a:tc>
                <a:tc>
                  <a:txBody>
                    <a:bodyPr/>
                    <a:lstStyle/>
                    <a:p>
                      <a:r>
                        <a:rPr lang="en-GB" sz="1000"/>
                        <a:t>There are a very large number of sources of data documented in this tool. Some tables provide breakdowns by age but it’s not possible to list these here, or the age breakdowns available. If you find data of interest, it may be possible to download from the UK data service and have analysed further using age breakdowns of interest. </a:t>
                      </a:r>
                    </a:p>
                    <a:p>
                      <a:r>
                        <a:rPr lang="en-GB" sz="1000"/>
                        <a:t>Some tables are from 2024 but others are older so it is unclear to what extent this is kept completely up to date.  </a:t>
                      </a:r>
                    </a:p>
                  </a:txBody>
                  <a:tcPr/>
                </a:tc>
                <a:extLst>
                  <a:ext uri="{0D108BD9-81ED-4DB2-BD59-A6C34878D82A}">
                    <a16:rowId xmlns:a16="http://schemas.microsoft.com/office/drawing/2014/main" val="1819615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4"/>
                        </a:rPr>
                        <a:t>Reported road casualty statistics in Great Britain: interactive dashboard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Has data for years from 2018 to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Casualties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Age (0-15, 16-24, 25-59 and 60+)</a:t>
                      </a:r>
                    </a:p>
                  </a:txBody>
                  <a:tcPr/>
                </a:tc>
                <a:tc>
                  <a:txBody>
                    <a:bodyPr/>
                    <a:lstStyle/>
                    <a:p>
                      <a:r>
                        <a:rPr lang="en-GB" sz="1000"/>
                        <a:t>Police force area and Local Highway Authority</a:t>
                      </a:r>
                    </a:p>
                  </a:txBody>
                  <a:tcPr/>
                </a:tc>
                <a:tc>
                  <a:txBody>
                    <a:bodyPr/>
                    <a:lstStyle/>
                    <a:p>
                      <a:endParaRPr lang="en-GB" sz="1000" b="0"/>
                    </a:p>
                  </a:txBody>
                  <a:tcPr/>
                </a:tc>
                <a:extLst>
                  <a:ext uri="{0D108BD9-81ED-4DB2-BD59-A6C34878D82A}">
                    <a16:rowId xmlns:a16="http://schemas.microsoft.com/office/drawing/2014/main" val="1487715764"/>
                  </a:ext>
                </a:extLst>
              </a:tr>
            </a:tbl>
          </a:graphicData>
        </a:graphic>
      </p:graphicFrame>
    </p:spTree>
    <p:extLst>
      <p:ext uri="{BB962C8B-B14F-4D97-AF65-F5344CB8AC3E}">
        <p14:creationId xmlns:p14="http://schemas.microsoft.com/office/powerpoint/2010/main" val="325439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A35-CD53-24E0-4761-EEE4631B2611}"/>
              </a:ext>
            </a:extLst>
          </p:cNvPr>
          <p:cNvSpPr>
            <a:spLocks noGrp="1"/>
          </p:cNvSpPr>
          <p:nvPr>
            <p:ph type="ctrTitle"/>
          </p:nvPr>
        </p:nvSpPr>
        <p:spPr>
          <a:xfrm>
            <a:off x="0" y="2499225"/>
            <a:ext cx="5450775" cy="2966893"/>
          </a:xfrm>
        </p:spPr>
        <p:txBody>
          <a:bodyPr/>
          <a:lstStyle/>
          <a:p>
            <a:r>
              <a:rPr lang="en-US"/>
              <a:t>Publicly available data sources</a:t>
            </a:r>
          </a:p>
        </p:txBody>
      </p:sp>
      <p:sp>
        <p:nvSpPr>
          <p:cNvPr id="10" name="TextBox 9">
            <a:extLst>
              <a:ext uri="{FF2B5EF4-FFF2-40B4-BE49-F238E27FC236}">
                <a16:creationId xmlns:a16="http://schemas.microsoft.com/office/drawing/2014/main" id="{EC8B9B4D-0C6F-1594-4B20-0B5C895CC030}"/>
              </a:ext>
            </a:extLst>
          </p:cNvPr>
          <p:cNvSpPr txBox="1"/>
          <p:nvPr/>
        </p:nvSpPr>
        <p:spPr>
          <a:xfrm>
            <a:off x="540000" y="6374142"/>
            <a:ext cx="325286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Centre for Ageing Better</a:t>
            </a:r>
          </a:p>
        </p:txBody>
      </p:sp>
      <p:sp>
        <p:nvSpPr>
          <p:cNvPr id="3" name="TextBox 2">
            <a:extLst>
              <a:ext uri="{FF2B5EF4-FFF2-40B4-BE49-F238E27FC236}">
                <a16:creationId xmlns:a16="http://schemas.microsoft.com/office/drawing/2014/main" id="{146C7C74-239E-6DD8-F83A-F4DAA259B196}"/>
              </a:ext>
            </a:extLst>
          </p:cNvPr>
          <p:cNvSpPr txBox="1"/>
          <p:nvPr/>
        </p:nvSpPr>
        <p:spPr>
          <a:xfrm>
            <a:off x="8399137" y="6374142"/>
            <a:ext cx="325286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EC3B2-414F-DA4B-B853-A47E5377F7EE}"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323ACD82-8450-C85F-0638-E57A870F14AC}"/>
              </a:ext>
            </a:extLst>
          </p:cNvPr>
          <p:cNvSpPr txBox="1"/>
          <p:nvPr/>
        </p:nvSpPr>
        <p:spPr>
          <a:xfrm>
            <a:off x="371475" y="0"/>
            <a:ext cx="2667000" cy="2409825"/>
          </a:xfrm>
          <a:prstGeom prst="rect">
            <a:avLst/>
          </a:prstGeom>
          <a:solidFill>
            <a:schemeClr val="bg1"/>
          </a:solidFill>
        </p:spPr>
        <p:txBody>
          <a:bodyPr wrap="square" rtlCol="0">
            <a:spAutoFit/>
          </a:bodyPr>
          <a:lstStyle/>
          <a:p>
            <a:endParaRPr lang="en-GB"/>
          </a:p>
        </p:txBody>
      </p:sp>
      <p:sp>
        <p:nvSpPr>
          <p:cNvPr id="7" name="Picture Placeholder 6">
            <a:extLst>
              <a:ext uri="{FF2B5EF4-FFF2-40B4-BE49-F238E27FC236}">
                <a16:creationId xmlns:a16="http://schemas.microsoft.com/office/drawing/2014/main" id="{AEB51A61-43CB-7121-4F9A-9B73EB9207B4}"/>
              </a:ext>
            </a:extLst>
          </p:cNvPr>
          <p:cNvSpPr>
            <a:spLocks noGrp="1"/>
          </p:cNvSpPr>
          <p:nvPr>
            <p:ph type="pic" sz="quarter" idx="12"/>
          </p:nvPr>
        </p:nvSpPr>
        <p:spPr/>
        <p:txBody>
          <a:bodyPr/>
          <a:lstStyle/>
          <a:p>
            <a:endParaRPr lang="en-GB"/>
          </a:p>
        </p:txBody>
      </p:sp>
      <p:pic>
        <p:nvPicPr>
          <p:cNvPr id="8" name="Picture 10" descr="Diagram&#10;&#10;Description automatically generated">
            <a:extLst>
              <a:ext uri="{FF2B5EF4-FFF2-40B4-BE49-F238E27FC236}">
                <a16:creationId xmlns:a16="http://schemas.microsoft.com/office/drawing/2014/main" id="{D75C2F7A-D8E4-14BA-ADBB-6CF8ADF4987E}"/>
              </a:ext>
            </a:extLst>
          </p:cNvPr>
          <p:cNvPicPr>
            <a:picLocks noChangeAspect="1"/>
          </p:cNvPicPr>
          <p:nvPr/>
        </p:nvPicPr>
        <p:blipFill>
          <a:blip r:embed="rId2"/>
          <a:stretch>
            <a:fillRect/>
          </a:stretch>
        </p:blipFill>
        <p:spPr>
          <a:xfrm>
            <a:off x="5900739" y="1385139"/>
            <a:ext cx="6057054" cy="4306311"/>
          </a:xfrm>
          <a:prstGeom prst="rect">
            <a:avLst/>
          </a:prstGeom>
        </p:spPr>
      </p:pic>
      <p:sp>
        <p:nvSpPr>
          <p:cNvPr id="11" name="TextBox 10">
            <a:extLst>
              <a:ext uri="{FF2B5EF4-FFF2-40B4-BE49-F238E27FC236}">
                <a16:creationId xmlns:a16="http://schemas.microsoft.com/office/drawing/2014/main" id="{53A9C959-5730-F868-6E11-170D40BFEF58}"/>
              </a:ext>
            </a:extLst>
          </p:cNvPr>
          <p:cNvSpPr txBox="1"/>
          <p:nvPr/>
        </p:nvSpPr>
        <p:spPr>
          <a:xfrm>
            <a:off x="234207" y="6229350"/>
            <a:ext cx="2289918" cy="419100"/>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947263080"/>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B ppt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 ppt theme" id="{0FEDCE74-D5CF-4DE4-B481-6B80A4CED744}" vid="{105B0D9B-219B-4AF7-AC25-10561D55EE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9ab781d-e586-4d5a-a5ff-b04299ce60cd">
      <UserInfo>
        <DisplayName>Lucinda Crowther</DisplayName>
        <AccountId>28</AccountId>
        <AccountType/>
      </UserInfo>
    </SharedWithUsers>
    <TaxCatchAll xmlns="99ab781d-e586-4d5a-a5ff-b04299ce60cd" xsi:nil="true"/>
    <lcf76f155ced4ddcb4097134ff3c332f xmlns="244c6ae6-3d64-4a32-a1ed-c8df8fbdd1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2F3C04A7E9B74D9AAE869EE267BC35" ma:contentTypeVersion="17" ma:contentTypeDescription="Create a new document." ma:contentTypeScope="" ma:versionID="0f1611631c794d9446d7ff5b324804a0">
  <xsd:schema xmlns:xsd="http://www.w3.org/2001/XMLSchema" xmlns:xs="http://www.w3.org/2001/XMLSchema" xmlns:p="http://schemas.microsoft.com/office/2006/metadata/properties" xmlns:ns2="244c6ae6-3d64-4a32-a1ed-c8df8fbdd1f8" xmlns:ns3="99ab781d-e586-4d5a-a5ff-b04299ce60cd" targetNamespace="http://schemas.microsoft.com/office/2006/metadata/properties" ma:root="true" ma:fieldsID="600cf69cfe45161e9e104f4ed62bcdc0" ns2:_="" ns3:_="">
    <xsd:import namespace="244c6ae6-3d64-4a32-a1ed-c8df8fbdd1f8"/>
    <xsd:import namespace="99ab781d-e586-4d5a-a5ff-b04299ce6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4c6ae6-3d64-4a32-a1ed-c8df8fbdd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619fbf-a491-4819-8265-8a3d053321e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b781d-e586-4d5a-a5ff-b04299ce6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a00e6d2-7c1d-4e65-8412-83e0318168a7}" ma:internalName="TaxCatchAll" ma:showField="CatchAllData" ma:web="99ab781d-e586-4d5a-a5ff-b04299ce6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485CB4-F30F-4442-BB8E-0A968BDB55A0}">
  <ds:schemaRefs>
    <ds:schemaRef ds:uri="http://schemas.microsoft.com/sharepoint/v3/contenttype/forms"/>
  </ds:schemaRefs>
</ds:datastoreItem>
</file>

<file path=customXml/itemProps2.xml><?xml version="1.0" encoding="utf-8"?>
<ds:datastoreItem xmlns:ds="http://schemas.openxmlformats.org/officeDocument/2006/customXml" ds:itemID="{2124B5B8-5F16-4908-A66B-882E417DF1C7}">
  <ds:schemaRefs>
    <ds:schemaRef ds:uri="244c6ae6-3d64-4a32-a1ed-c8df8fbdd1f8"/>
    <ds:schemaRef ds:uri="99ab781d-e586-4d5a-a5ff-b04299ce60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77D53D-B48A-40CF-88A9-8D63C8831625}">
  <ds:schemaRefs>
    <ds:schemaRef ds:uri="244c6ae6-3d64-4a32-a1ed-c8df8fbdd1f8"/>
    <ds:schemaRef ds:uri="99ab781d-e586-4d5a-a5ff-b04299ce6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12</Notes>
  <HiddenSlides>0</HiddenSlide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1_Office Theme</vt:lpstr>
      <vt:lpstr>AB ppt theme</vt:lpstr>
      <vt:lpstr>Local-level ageing data sources</vt:lpstr>
      <vt:lpstr>About this resource </vt:lpstr>
      <vt:lpstr>A look at geographies in England</vt:lpstr>
      <vt:lpstr>Easy ways in to accessing quantitative data</vt:lpstr>
      <vt:lpstr>Tools and dashboards</vt:lpstr>
      <vt:lpstr>Tools and dashboards</vt:lpstr>
      <vt:lpstr>Tools and dashboards (continued)</vt:lpstr>
      <vt:lpstr>Tools and dashboards (continued)</vt:lpstr>
      <vt:lpstr>Publicly available data sources</vt:lpstr>
      <vt:lpstr>Data sources: demographics</vt:lpstr>
      <vt:lpstr>Data sources: demographics (continued)</vt:lpstr>
      <vt:lpstr>Data sources: demographics (continued)</vt:lpstr>
      <vt:lpstr>Data sources: housing </vt:lpstr>
      <vt:lpstr>Data sources: housing (continued)</vt:lpstr>
      <vt:lpstr>English Housing Survey</vt:lpstr>
      <vt:lpstr>Data sources: civic participation and employment</vt:lpstr>
      <vt:lpstr>Data sources: civic participation and employment (continued)</vt:lpstr>
      <vt:lpstr>Community Life Survey</vt:lpstr>
      <vt:lpstr>Data sources: outdoor spaces and buildings</vt:lpstr>
      <vt:lpstr>Data sources: outdoor spaces and buildings (continued)</vt:lpstr>
      <vt:lpstr>Data sources: transport</vt:lpstr>
      <vt:lpstr>Data sources: transport (continued)</vt:lpstr>
      <vt:lpstr>Data sources: social participation</vt:lpstr>
      <vt:lpstr>Data sources: respect and social inclusion</vt:lpstr>
      <vt:lpstr>Data sources: communication and information</vt:lpstr>
      <vt:lpstr>Data sources: community support and health services</vt:lpstr>
      <vt:lpstr>Data sources: community support and health services</vt:lpstr>
      <vt:lpstr>Data sources: healthy ageing</vt:lpstr>
      <vt:lpstr>Data sources: healthy ageing (continued)</vt:lpstr>
      <vt:lpstr>Data sources: healthy ageing (health-related behaviours*)</vt:lpstr>
      <vt:lpstr>Data sources: healthy ageing (health-related behaviours,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Redundancy &amp; Retraining Project</dc:title>
  <dc:creator>Jagdeep Soor</dc:creator>
  <cp:revision>2</cp:revision>
  <dcterms:created xsi:type="dcterms:W3CDTF">2020-09-10T16:10:18Z</dcterms:created>
  <dcterms:modified xsi:type="dcterms:W3CDTF">2025-07-17T14:51:13Z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0x010100B52F3C04A7E9B74D9AAE869EE267BC35</vt:lpwstr>
  </property>
  <property fmtid="{D5CDD505-2E9C-101B-9397-08002B2CF9AE}" pid="3" name="MediaServiceImageTags">
    <vt:lpwstr/>
  </property>
</Properties>
</file>